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7"/>
  </p:notesMasterIdLst>
  <p:sldIdLst>
    <p:sldId id="425" r:id="rId2"/>
    <p:sldId id="426" r:id="rId3"/>
    <p:sldId id="436" r:id="rId4"/>
    <p:sldId id="257" r:id="rId5"/>
    <p:sldId id="258" r:id="rId6"/>
    <p:sldId id="259" r:id="rId7"/>
    <p:sldId id="260" r:id="rId8"/>
    <p:sldId id="262" r:id="rId9"/>
    <p:sldId id="261" r:id="rId10"/>
    <p:sldId id="263" r:id="rId11"/>
    <p:sldId id="264" r:id="rId12"/>
    <p:sldId id="265" r:id="rId13"/>
    <p:sldId id="266" r:id="rId14"/>
    <p:sldId id="267" r:id="rId15"/>
    <p:sldId id="269" r:id="rId16"/>
    <p:sldId id="270" r:id="rId17"/>
    <p:sldId id="337" r:id="rId18"/>
    <p:sldId id="271" r:id="rId19"/>
    <p:sldId id="272" r:id="rId20"/>
    <p:sldId id="422" r:id="rId21"/>
    <p:sldId id="315" r:id="rId22"/>
    <p:sldId id="316" r:id="rId23"/>
    <p:sldId id="338" r:id="rId24"/>
    <p:sldId id="320" r:id="rId25"/>
    <p:sldId id="322" r:id="rId26"/>
    <p:sldId id="323" r:id="rId27"/>
    <p:sldId id="335" r:id="rId28"/>
    <p:sldId id="336" r:id="rId29"/>
    <p:sldId id="275" r:id="rId30"/>
    <p:sldId id="324" r:id="rId31"/>
    <p:sldId id="325" r:id="rId32"/>
    <p:sldId id="326" r:id="rId33"/>
    <p:sldId id="274" r:id="rId34"/>
    <p:sldId id="276" r:id="rId35"/>
    <p:sldId id="277" r:id="rId36"/>
    <p:sldId id="278" r:id="rId37"/>
    <p:sldId id="279" r:id="rId38"/>
    <p:sldId id="280" r:id="rId39"/>
    <p:sldId id="281" r:id="rId40"/>
    <p:sldId id="332" r:id="rId41"/>
    <p:sldId id="333" r:id="rId42"/>
    <p:sldId id="334" r:id="rId43"/>
    <p:sldId id="433" r:id="rId44"/>
    <p:sldId id="434" r:id="rId45"/>
    <p:sldId id="435"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6" d="100"/>
          <a:sy n="66" d="100"/>
        </p:scale>
        <p:origin x="792" y="60"/>
      </p:cViewPr>
      <p:guideLst>
        <p:guide orient="horz" pos="2158"/>
        <p:guide pos="384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045847-BAEA-4DD4-9097-F36BAFBA528A}" type="datetimeFigureOut">
              <a:rPr lang="en-US" smtClean="0"/>
              <a:pPr/>
              <a:t>5/30/2022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3EC21E-CD68-409A-A962-63FA87B0E01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89" name="Group 88"/>
          <p:cNvGrpSpPr/>
          <p:nvPr/>
        </p:nvGrpSpPr>
        <p:grpSpPr>
          <a:xfrm>
            <a:off x="-329674" y="-59376"/>
            <a:ext cx="12515851" cy="6923798"/>
            <a:chOff x="-329674" y="-51881"/>
            <a:chExt cx="12515851" cy="6923798"/>
          </a:xfrm>
        </p:grpSpPr>
        <p:sp>
          <p:nvSpPr>
            <p:cNvPr id="90"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3"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7"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8"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9"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100"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101"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102"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3"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4"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5"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6"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7"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108"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1669293" y="1186483"/>
            <a:ext cx="8848345" cy="4477933"/>
            <a:chOff x="1669293" y="1186483"/>
            <a:chExt cx="8848345" cy="4477933"/>
          </a:xfrm>
        </p:grpSpPr>
        <p:sp>
          <p:nvSpPr>
            <p:cNvPr id="39" name="Rectangle 38"/>
            <p:cNvSpPr/>
            <p:nvPr/>
          </p:nvSpPr>
          <p:spPr>
            <a:xfrm>
              <a:off x="1674042" y="1186483"/>
              <a:ext cx="8843596"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Rectangle 40"/>
            <p:cNvSpPr/>
            <p:nvPr/>
          </p:nvSpPr>
          <p:spPr>
            <a:xfrm>
              <a:off x="1669293" y="1991156"/>
              <a:ext cx="8845667"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ctrTitle"/>
          </p:nvPr>
        </p:nvSpPr>
        <p:spPr>
          <a:xfrm>
            <a:off x="1759236" y="2075504"/>
            <a:ext cx="8679915" cy="1748729"/>
          </a:xfrm>
        </p:spPr>
        <p:txBody>
          <a:bodyPr bIns="0" anchor="b">
            <a:normAutofit/>
          </a:bodyPr>
          <a:lstStyle>
            <a:lvl1pPr algn="ctr">
              <a:lnSpc>
                <a:spcPct val="80000"/>
              </a:lnSpc>
              <a:defRPr sz="5400" spc="-150">
                <a:solidFill>
                  <a:srgbClr val="FFFEFF"/>
                </a:solidFill>
              </a:defRPr>
            </a:lvl1pPr>
          </a:lstStyle>
          <a:p>
            <a:r>
              <a:rPr lang="en-GB"/>
              <a:t>Click to edit Master title style</a:t>
            </a:r>
            <a:endParaRPr lang="en-US" dirty="0"/>
          </a:p>
        </p:txBody>
      </p:sp>
      <p:sp>
        <p:nvSpPr>
          <p:cNvPr id="3" name="Subtitle 2"/>
          <p:cNvSpPr>
            <a:spLocks noGrp="1"/>
          </p:cNvSpPr>
          <p:nvPr>
            <p:ph type="subTitle" idx="1"/>
          </p:nvPr>
        </p:nvSpPr>
        <p:spPr>
          <a:xfrm>
            <a:off x="1759237" y="3906266"/>
            <a:ext cx="8673427" cy="1322587"/>
          </a:xfrm>
        </p:spPr>
        <p:txBody>
          <a:bodyPr tIns="0">
            <a:normAutofit/>
          </a:bodyPr>
          <a:lstStyle>
            <a:lvl1pPr marL="0" indent="0" algn="ctr">
              <a:lnSpc>
                <a:spcPct val="100000"/>
              </a:lnSpc>
              <a:buNone/>
              <a:defRPr sz="1800" b="0">
                <a:solidFill>
                  <a:srgbClr val="FFFEFF"/>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804672" y="320040"/>
            <a:ext cx="3657600" cy="320040"/>
          </a:xfrm>
        </p:spPr>
        <p:txBody>
          <a:bodyPr vert="horz" lIns="91440" tIns="45720" rIns="91440" bIns="45720" rtlCol="0" anchor="ctr"/>
          <a:lstStyle>
            <a:lvl1pPr>
              <a:defRPr lang="en-US"/>
            </a:lvl1pPr>
          </a:lstStyle>
          <a:p>
            <a:fld id="{48A87A34-81AB-432B-8DAE-1953F412C126}" type="datetimeFigureOut">
              <a:rPr lang="en-US" dirty="0"/>
              <a:pPr/>
              <a:t>5/30/2022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75" name="Group 74"/>
          <p:cNvGrpSpPr/>
          <p:nvPr/>
        </p:nvGrpSpPr>
        <p:grpSpPr>
          <a:xfrm>
            <a:off x="-417513"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800144"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1"/>
          </a:xfrm>
        </p:spPr>
        <p:txBody>
          <a:bodyPr/>
          <a:lstStyle>
            <a:lvl1pPr>
              <a:defRPr>
                <a:solidFill>
                  <a:srgbClr val="FFFEFF"/>
                </a:solidFil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5109983" y="794719"/>
            <a:ext cx="6275035" cy="525709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5/30/2022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75" name="Group 74"/>
          <p:cNvGrpSpPr/>
          <p:nvPr/>
        </p:nvGrpSpPr>
        <p:grpSpPr>
          <a:xfrm flipH="1">
            <a:off x="0" y="0"/>
            <a:ext cx="12584114" cy="6853238"/>
            <a:chOff x="-417513" y="0"/>
            <a:chExt cx="12584114" cy="6853238"/>
          </a:xfrm>
        </p:grpSpPr>
        <p:sp>
          <p:nvSpPr>
            <p:cNvPr id="76"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7"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8"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0"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1"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2"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2"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3"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2" name="Group 21"/>
          <p:cNvGrpSpPr/>
          <p:nvPr/>
        </p:nvGrpSpPr>
        <p:grpSpPr>
          <a:xfrm>
            <a:off x="7718948" y="1699589"/>
            <a:ext cx="3674476" cy="3470421"/>
            <a:chOff x="697883" y="1816768"/>
            <a:chExt cx="3674476" cy="3470421"/>
          </a:xfrm>
        </p:grpSpPr>
        <p:sp>
          <p:nvSpPr>
            <p:cNvPr id="23" name="Rectangle 22"/>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4"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807437" y="2349925"/>
            <a:ext cx="3501195" cy="2456442"/>
          </a:xfrm>
        </p:spPr>
        <p:txBody>
          <a:bodyPr vert="eaVert"/>
          <a:lstStyle>
            <a:lvl1pPr algn="l">
              <a:lnSpc>
                <a:spcPct val="80000"/>
              </a:lnSpc>
              <a:defRPr>
                <a:solidFill>
                  <a:srgbClr val="FFFEFF"/>
                </a:solidFill>
              </a:defRPr>
            </a:lvl1pPr>
          </a:lstStyle>
          <a:p>
            <a:r>
              <a:rPr lang="en-GB"/>
              <a:t>Click to edit Master title style</a:t>
            </a:r>
            <a:endParaRPr lang="en-US" dirty="0"/>
          </a:p>
        </p:txBody>
      </p:sp>
      <p:sp>
        <p:nvSpPr>
          <p:cNvPr id="3" name="Vertical Text Placeholder 2"/>
          <p:cNvSpPr>
            <a:spLocks noGrp="1"/>
          </p:cNvSpPr>
          <p:nvPr>
            <p:ph type="body" orient="vert" idx="1"/>
          </p:nvPr>
        </p:nvSpPr>
        <p:spPr>
          <a:xfrm>
            <a:off x="802747" y="798444"/>
            <a:ext cx="6268622" cy="5257303"/>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pPr/>
              <a:t>5/30/2022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80" name="Group 79"/>
          <p:cNvGrpSpPr/>
          <p:nvPr/>
        </p:nvGrpSpPr>
        <p:grpSpPr>
          <a:xfrm>
            <a:off x="-417513" y="0"/>
            <a:ext cx="12584114" cy="6853238"/>
            <a:chOff x="-417513" y="0"/>
            <a:chExt cx="12584114" cy="6853238"/>
          </a:xfrm>
        </p:grpSpPr>
        <p:sp>
          <p:nvSpPr>
            <p:cNvPr id="81"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0"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101"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7" name="Group 26"/>
          <p:cNvGrpSpPr/>
          <p:nvPr/>
        </p:nvGrpSpPr>
        <p:grpSpPr>
          <a:xfrm>
            <a:off x="800144" y="1699589"/>
            <a:ext cx="3674476" cy="3470421"/>
            <a:chOff x="697883" y="1816768"/>
            <a:chExt cx="3674476" cy="3470421"/>
          </a:xfrm>
        </p:grpSpPr>
        <p:sp>
          <p:nvSpPr>
            <p:cNvPr id="28" name="Rectangle 27"/>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9"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Rectangle 29"/>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GB"/>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pPr/>
              <a:t>5/30/2022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77" name="Group 76"/>
          <p:cNvGrpSpPr/>
          <p:nvPr/>
        </p:nvGrpSpPr>
        <p:grpSpPr>
          <a:xfrm>
            <a:off x="-329674" y="-59376"/>
            <a:ext cx="12515851" cy="6923798"/>
            <a:chOff x="-329674" y="-51881"/>
            <a:chExt cx="12515851" cy="6923798"/>
          </a:xfrm>
        </p:grpSpPr>
        <p:sp>
          <p:nvSpPr>
            <p:cNvPr id="78"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9" name="Group 8"/>
          <p:cNvGrpSpPr/>
          <p:nvPr/>
        </p:nvGrpSpPr>
        <p:grpSpPr>
          <a:xfrm>
            <a:off x="3259545" y="1186483"/>
            <a:ext cx="5666145" cy="4477933"/>
            <a:chOff x="3259545" y="1186483"/>
            <a:chExt cx="5666145" cy="4477933"/>
          </a:xfrm>
        </p:grpSpPr>
        <p:sp>
          <p:nvSpPr>
            <p:cNvPr id="99" name="Rectangle 98"/>
            <p:cNvSpPr/>
            <p:nvPr/>
          </p:nvSpPr>
          <p:spPr>
            <a:xfrm>
              <a:off x="3259545" y="1186483"/>
              <a:ext cx="5657881" cy="7161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0" name="Isosceles Triangle 39"/>
            <p:cNvSpPr/>
            <p:nvPr/>
          </p:nvSpPr>
          <p:spPr>
            <a:xfrm rot="10800000">
              <a:off x="5892384" y="5313353"/>
              <a:ext cx="407233" cy="35106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1" name="Rectangle 100"/>
            <p:cNvSpPr/>
            <p:nvPr/>
          </p:nvSpPr>
          <p:spPr>
            <a:xfrm>
              <a:off x="3259545" y="1991156"/>
              <a:ext cx="5666145" cy="332219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3344216" y="2074730"/>
            <a:ext cx="5490224" cy="1689390"/>
          </a:xfrm>
        </p:spPr>
        <p:txBody>
          <a:bodyPr bIns="0" anchor="b">
            <a:normAutofit/>
          </a:bodyPr>
          <a:lstStyle>
            <a:lvl1pPr algn="ctr">
              <a:defRPr sz="4400">
                <a:solidFill>
                  <a:srgbClr val="FFFEFF"/>
                </a:solidFill>
              </a:defRPr>
            </a:lvl1pPr>
          </a:lstStyle>
          <a:p>
            <a:r>
              <a:rPr lang="en-GB"/>
              <a:t>Click to edit Master title style</a:t>
            </a:r>
            <a:endParaRPr lang="en-US" dirty="0"/>
          </a:p>
        </p:txBody>
      </p:sp>
      <p:sp>
        <p:nvSpPr>
          <p:cNvPr id="3" name="Text Placeholder 2"/>
          <p:cNvSpPr>
            <a:spLocks noGrp="1"/>
          </p:cNvSpPr>
          <p:nvPr>
            <p:ph type="body" idx="1"/>
          </p:nvPr>
        </p:nvSpPr>
        <p:spPr>
          <a:xfrm>
            <a:off x="3344215" y="3846851"/>
            <a:ext cx="5490223" cy="1383770"/>
          </a:xfrm>
        </p:spPr>
        <p:txBody>
          <a:bodyPr tIns="0">
            <a:normAutofit/>
          </a:bodyPr>
          <a:lstStyle>
            <a:lvl1pPr marL="0" indent="0" algn="ctr">
              <a:buNone/>
              <a:defRPr sz="1800">
                <a:solidFill>
                  <a:srgbClr val="FFFEFF"/>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04672" y="320040"/>
            <a:ext cx="3657600" cy="320040"/>
          </a:xfrm>
        </p:spPr>
        <p:txBody>
          <a:bodyPr/>
          <a:lstStyle/>
          <a:p>
            <a:fld id="{48A87A34-81AB-432B-8DAE-1953F412C126}" type="datetimeFigureOut">
              <a:rPr lang="en-US" dirty="0"/>
              <a:pPr/>
              <a:t>5/30/2022</a:t>
            </a:fld>
            <a:endParaRPr lang="en-US" dirty="0"/>
          </a:p>
        </p:txBody>
      </p:sp>
      <p:sp>
        <p:nvSpPr>
          <p:cNvPr id="5" name="Footer Placeholder 4"/>
          <p:cNvSpPr>
            <a:spLocks noGrp="1"/>
          </p:cNvSpPr>
          <p:nvPr>
            <p:ph type="ftr" sz="quarter" idx="11"/>
          </p:nvPr>
        </p:nvSpPr>
        <p:spPr>
          <a:xfrm>
            <a:off x="804672" y="6227064"/>
            <a:ext cx="10588752" cy="320040"/>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10469880" y="320040"/>
            <a:ext cx="914400" cy="320040"/>
          </a:xfrm>
        </p:spPr>
        <p:txBody>
          <a:bodyPr/>
          <a:lstStyle/>
          <a:p>
            <a:fld id="{6D22F896-40B5-4ADD-8801-0D06FADFA09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37" name="Group 36"/>
          <p:cNvGrpSpPr/>
          <p:nvPr/>
        </p:nvGrpSpPr>
        <p:grpSpPr>
          <a:xfrm>
            <a:off x="-417513" y="0"/>
            <a:ext cx="12584114" cy="6853238"/>
            <a:chOff x="-417513" y="0"/>
            <a:chExt cx="12584114" cy="6853238"/>
          </a:xfrm>
        </p:grpSpPr>
        <p:sp>
          <p:nvSpPr>
            <p:cNvPr id="3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3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5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5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59" name="Group 58"/>
          <p:cNvGrpSpPr/>
          <p:nvPr/>
        </p:nvGrpSpPr>
        <p:grpSpPr>
          <a:xfrm>
            <a:off x="800144" y="1699589"/>
            <a:ext cx="3674476" cy="3470421"/>
            <a:chOff x="697883" y="1816768"/>
            <a:chExt cx="3674476" cy="3470421"/>
          </a:xfrm>
        </p:grpSpPr>
        <p:sp>
          <p:nvSpPr>
            <p:cNvPr id="60" name="Rectangle 59"/>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1"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Rectangle 61"/>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0" y="2339669"/>
            <a:ext cx="3500828" cy="2470065"/>
          </a:xfrm>
        </p:spPr>
        <p:txBody>
          <a:bodyPr lIns="91440" tIns="91440" rIns="91440" bIns="91440"/>
          <a:lstStyle>
            <a:lvl1pPr>
              <a:defRPr>
                <a:solidFill>
                  <a:srgbClr val="FFFEFF"/>
                </a:solidFill>
              </a:defRPr>
            </a:lvl1pPr>
          </a:lstStyle>
          <a:p>
            <a:r>
              <a:rPr lang="en-GB"/>
              <a:t>Click to edit Master title style</a:t>
            </a:r>
            <a:endParaRPr lang="en-US" dirty="0"/>
          </a:p>
        </p:txBody>
      </p:sp>
      <p:sp>
        <p:nvSpPr>
          <p:cNvPr id="3" name="Content Placeholder 2"/>
          <p:cNvSpPr>
            <a:spLocks noGrp="1"/>
          </p:cNvSpPr>
          <p:nvPr>
            <p:ph sz="half" idx="1"/>
          </p:nvPr>
        </p:nvSpPr>
        <p:spPr>
          <a:xfrm>
            <a:off x="5120878" y="803187"/>
            <a:ext cx="6269591" cy="23826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118447" y="3672162"/>
            <a:ext cx="6272022" cy="2383586"/>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pPr/>
              <a:t>5/30/2022</a:t>
            </a:fld>
            <a:endParaRPr lang="en-US" dirty="0"/>
          </a:p>
        </p:txBody>
      </p:sp>
      <p:sp>
        <p:nvSpPr>
          <p:cNvPr id="6" name="Footer Placeholder 5"/>
          <p:cNvSpPr>
            <a:spLocks noGrp="1"/>
          </p:cNvSpPr>
          <p:nvPr>
            <p:ph type="ftr" sz="quarter" idx="11"/>
          </p:nvPr>
        </p:nvSpPr>
        <p:spPr>
          <a:xfrm>
            <a:off x="804672" y="6227064"/>
            <a:ext cx="10588752" cy="320040"/>
          </a:xfrm>
        </p:spPr>
        <p:txBody>
          <a:bodyPr/>
          <a:lstStyle/>
          <a:p>
            <a:endParaRPr lang="en-US" dirty="0"/>
          </a:p>
        </p:txBody>
      </p:sp>
      <p:sp>
        <p:nvSpPr>
          <p:cNvPr id="7" name="Slide Number Placeholder 6"/>
          <p:cNvSpPr>
            <a:spLocks noGrp="1"/>
          </p:cNvSpPr>
          <p:nvPr>
            <p:ph type="sldNum" sz="quarter" idx="12"/>
          </p:nvPr>
        </p:nvSpPr>
        <p:spPr>
          <a:xfrm>
            <a:off x="10469880" y="320040"/>
            <a:ext cx="914400" cy="320040"/>
          </a:xfrm>
        </p:spPr>
        <p:txBody>
          <a:bodyPr/>
          <a:lstStyle/>
          <a:p>
            <a:fld id="{6D22F896-40B5-4ADD-8801-0D06FADFA09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39" name="Group 38"/>
          <p:cNvGrpSpPr/>
          <p:nvPr/>
        </p:nvGrpSpPr>
        <p:grpSpPr>
          <a:xfrm>
            <a:off x="-417513" y="0"/>
            <a:ext cx="12584114" cy="6853238"/>
            <a:chOff x="-417513" y="0"/>
            <a:chExt cx="12584114" cy="6853238"/>
          </a:xfrm>
        </p:grpSpPr>
        <p:sp>
          <p:nvSpPr>
            <p:cNvPr id="40"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1"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2"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3"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4"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5"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46"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7"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8"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49"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0"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1"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2"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3"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4"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5"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56"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57"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8"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59"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60"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61" name="Group 60"/>
          <p:cNvGrpSpPr/>
          <p:nvPr/>
        </p:nvGrpSpPr>
        <p:grpSpPr>
          <a:xfrm>
            <a:off x="800144" y="1699589"/>
            <a:ext cx="3674476" cy="3470421"/>
            <a:chOff x="697883" y="1816768"/>
            <a:chExt cx="3674476" cy="3470421"/>
          </a:xfrm>
        </p:grpSpPr>
        <p:sp>
          <p:nvSpPr>
            <p:cNvPr id="62" name="Rectangle 6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3"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63"/>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9001" y="2363915"/>
            <a:ext cx="3500828" cy="2460497"/>
          </a:xfrm>
        </p:spPr>
        <p:txBody>
          <a:bodyPr lIns="91440" tIns="91440" rIns="91440" bIns="91440"/>
          <a:lstStyle>
            <a:lvl1pPr>
              <a:defRPr>
                <a:solidFill>
                  <a:srgbClr val="FFFEFF"/>
                </a:solidFill>
              </a:defRPr>
            </a:lvl1pPr>
          </a:lstStyle>
          <a:p>
            <a:r>
              <a:rPr lang="en-GB"/>
              <a:t>Click to edit Master title style</a:t>
            </a:r>
            <a:endParaRPr lang="en-US" dirty="0"/>
          </a:p>
        </p:txBody>
      </p:sp>
      <p:sp>
        <p:nvSpPr>
          <p:cNvPr id="3" name="Text Placeholder 2"/>
          <p:cNvSpPr>
            <a:spLocks noGrp="1"/>
          </p:cNvSpPr>
          <p:nvPr>
            <p:ph type="body" idx="1"/>
          </p:nvPr>
        </p:nvSpPr>
        <p:spPr>
          <a:xfrm>
            <a:off x="5125137" y="803185"/>
            <a:ext cx="6265088"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5125305" y="1488985"/>
            <a:ext cx="6264350" cy="169685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118653" y="3665887"/>
            <a:ext cx="6264414" cy="685800"/>
          </a:xfrm>
        </p:spPr>
        <p:txBody>
          <a:bodyPr anchor="ctr">
            <a:noAutofit/>
          </a:bodyPr>
          <a:lstStyle>
            <a:lvl1pPr marL="0" indent="0" algn="l">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118447" y="4351687"/>
            <a:ext cx="6265588" cy="170406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a:xfrm>
            <a:off x="804672" y="320040"/>
            <a:ext cx="3657600" cy="320040"/>
          </a:xfrm>
        </p:spPr>
        <p:txBody>
          <a:bodyPr/>
          <a:lstStyle/>
          <a:p>
            <a:fld id="{48A87A34-81AB-432B-8DAE-1953F412C126}" type="datetimeFigureOut">
              <a:rPr lang="en-US" dirty="0"/>
              <a:pPr/>
              <a:t>5/30/2022</a:t>
            </a:fld>
            <a:endParaRPr lang="en-US" dirty="0"/>
          </a:p>
        </p:txBody>
      </p:sp>
      <p:sp>
        <p:nvSpPr>
          <p:cNvPr id="8" name="Footer Placeholder 7"/>
          <p:cNvSpPr>
            <a:spLocks noGrp="1"/>
          </p:cNvSpPr>
          <p:nvPr>
            <p:ph type="ftr" sz="quarter" idx="11"/>
          </p:nvPr>
        </p:nvSpPr>
        <p:spPr>
          <a:xfrm>
            <a:off x="804672" y="6227064"/>
            <a:ext cx="10588752" cy="320040"/>
          </a:xfrm>
        </p:spPr>
        <p:txBody>
          <a:bodyPr/>
          <a:lstStyle/>
          <a:p>
            <a:endParaRPr lang="en-US" dirty="0"/>
          </a:p>
        </p:txBody>
      </p:sp>
      <p:sp>
        <p:nvSpPr>
          <p:cNvPr id="9" name="Slide Number Placeholder 8"/>
          <p:cNvSpPr>
            <a:spLocks noGrp="1"/>
          </p:cNvSpPr>
          <p:nvPr>
            <p:ph type="sldNum" sz="quarter" idx="12"/>
          </p:nvPr>
        </p:nvSpPr>
        <p:spPr>
          <a:xfrm>
            <a:off x="10469880" y="320040"/>
            <a:ext cx="914400" cy="320040"/>
          </a:xfrm>
        </p:spPr>
        <p:txBody>
          <a:bodyPr/>
          <a:lstStyle/>
          <a:p>
            <a:fld id="{6D22F896-40B5-4ADD-8801-0D06FADFA09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77" name="Group 76"/>
          <p:cNvGrpSpPr/>
          <p:nvPr/>
        </p:nvGrpSpPr>
        <p:grpSpPr>
          <a:xfrm>
            <a:off x="-417513" y="0"/>
            <a:ext cx="12584114" cy="6853238"/>
            <a:chOff x="-417513" y="0"/>
            <a:chExt cx="12584114" cy="6853238"/>
          </a:xfrm>
        </p:grpSpPr>
        <p:sp>
          <p:nvSpPr>
            <p:cNvPr id="78"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9"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0"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1"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2"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3"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4"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1"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2"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4"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5"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7"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8"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4" name="Group 23"/>
          <p:cNvGrpSpPr/>
          <p:nvPr/>
        </p:nvGrpSpPr>
        <p:grpSpPr>
          <a:xfrm>
            <a:off x="800144" y="1699589"/>
            <a:ext cx="3674476" cy="3470421"/>
            <a:chOff x="697883" y="1816768"/>
            <a:chExt cx="3674476" cy="3470421"/>
          </a:xfrm>
        </p:grpSpPr>
        <p:sp>
          <p:nvSpPr>
            <p:cNvPr id="25" name="Rectangle 24"/>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2" y="2349925"/>
            <a:ext cx="3501196" cy="2456442"/>
          </a:xfrm>
        </p:spPr>
        <p:txBody>
          <a:bodyPr/>
          <a:lstStyle>
            <a:lvl1pPr>
              <a:defRPr>
                <a:solidFill>
                  <a:srgbClr val="FFFEFF"/>
                </a:solidFill>
              </a:defRPr>
            </a:lvl1p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pPr/>
              <a:t>5/30/2022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04672" y="320040"/>
            <a:ext cx="3657600" cy="320040"/>
          </a:xfrm>
        </p:spPr>
        <p:txBody>
          <a:bodyPr/>
          <a:lstStyle/>
          <a:p>
            <a:fld id="{48A87A34-81AB-432B-8DAE-1953F412C126}" type="datetimeFigureOut">
              <a:rPr lang="en-US" dirty="0"/>
              <a:pPr/>
              <a:t>5/30/2022</a:t>
            </a:fld>
            <a:endParaRPr lang="en-US" dirty="0"/>
          </a:p>
        </p:txBody>
      </p:sp>
      <p:sp>
        <p:nvSpPr>
          <p:cNvPr id="3" name="Footer Placeholder 2"/>
          <p:cNvSpPr>
            <a:spLocks noGrp="1"/>
          </p:cNvSpPr>
          <p:nvPr>
            <p:ph type="ftr" sz="quarter" idx="11"/>
          </p:nvPr>
        </p:nvSpPr>
        <p:spPr>
          <a:xfrm>
            <a:off x="804672" y="6227064"/>
            <a:ext cx="10588752" cy="320040"/>
          </a:xfrm>
        </p:spPr>
        <p:txBody>
          <a:bodyPr/>
          <a:lstStyle/>
          <a:p>
            <a:endParaRPr lang="en-US" dirty="0"/>
          </a:p>
        </p:txBody>
      </p:sp>
      <p:sp>
        <p:nvSpPr>
          <p:cNvPr id="4" name="Slide Number Placeholder 3"/>
          <p:cNvSpPr>
            <a:spLocks noGrp="1"/>
          </p:cNvSpPr>
          <p:nvPr>
            <p:ph type="sldNum" sz="quarter" idx="12"/>
          </p:nvPr>
        </p:nvSpPr>
        <p:spPr>
          <a:xfrm>
            <a:off x="10469880" y="320040"/>
            <a:ext cx="914400" cy="320040"/>
          </a:xfrm>
        </p:spPr>
        <p:txBody>
          <a:bodyPr/>
          <a:lstStyle/>
          <a:p>
            <a:fld id="{6D22F896-40B5-4ADD-8801-0D06FADFA09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74" name="Group 73"/>
          <p:cNvGrpSpPr/>
          <p:nvPr/>
        </p:nvGrpSpPr>
        <p:grpSpPr>
          <a:xfrm>
            <a:off x="-417513" y="0"/>
            <a:ext cx="12584114" cy="6853238"/>
            <a:chOff x="-417513" y="0"/>
            <a:chExt cx="12584114" cy="6853238"/>
          </a:xfrm>
        </p:grpSpPr>
        <p:sp>
          <p:nvSpPr>
            <p:cNvPr id="75" name="Freeform 5"/>
            <p:cNvSpPr/>
            <p:nvPr/>
          </p:nvSpPr>
          <p:spPr bwMode="auto">
            <a:xfrm>
              <a:off x="1306513" y="0"/>
              <a:ext cx="3862388" cy="6843713"/>
            </a:xfrm>
            <a:custGeom>
              <a:avLst/>
              <a:gdLst/>
              <a:ahLst/>
              <a:cxnLst/>
              <a:rect l="0" t="0" r="r" b="b"/>
              <a:pathLst>
                <a:path w="813" h="1440">
                  <a:moveTo>
                    <a:pt x="813" y="0"/>
                  </a:moveTo>
                  <a:cubicBezTo>
                    <a:pt x="331" y="221"/>
                    <a:pt x="0" y="1039"/>
                    <a:pt x="43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6" name="Freeform 6"/>
            <p:cNvSpPr/>
            <p:nvPr/>
          </p:nvSpPr>
          <p:spPr bwMode="auto">
            <a:xfrm>
              <a:off x="10626725" y="9525"/>
              <a:ext cx="1539875" cy="555625"/>
            </a:xfrm>
            <a:custGeom>
              <a:avLst/>
              <a:gdLst/>
              <a:ahLst/>
              <a:cxnLst/>
              <a:rect l="0" t="0" r="r" b="b"/>
              <a:pathLst>
                <a:path w="324" h="117">
                  <a:moveTo>
                    <a:pt x="324" y="117"/>
                  </a:moveTo>
                  <a:cubicBezTo>
                    <a:pt x="223" y="64"/>
                    <a:pt x="107" y="2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7" name="Freeform 7"/>
            <p:cNvSpPr/>
            <p:nvPr/>
          </p:nvSpPr>
          <p:spPr bwMode="auto">
            <a:xfrm>
              <a:off x="10247313" y="5013325"/>
              <a:ext cx="1919288" cy="1830388"/>
            </a:xfrm>
            <a:custGeom>
              <a:avLst/>
              <a:gdLst/>
              <a:ahLst/>
              <a:cxnLst/>
              <a:rect l="0" t="0" r="r" b="b"/>
              <a:pathLst>
                <a:path w="404" h="385">
                  <a:moveTo>
                    <a:pt x="0" y="385"/>
                  </a:moveTo>
                  <a:cubicBezTo>
                    <a:pt x="146" y="272"/>
                    <a:pt x="285" y="142"/>
                    <a:pt x="404"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78" name="Freeform 8"/>
            <p:cNvSpPr/>
            <p:nvPr/>
          </p:nvSpPr>
          <p:spPr bwMode="auto">
            <a:xfrm>
              <a:off x="1120775" y="0"/>
              <a:ext cx="3676650" cy="6843713"/>
            </a:xfrm>
            <a:custGeom>
              <a:avLst/>
              <a:gdLst/>
              <a:ahLst/>
              <a:cxnLst/>
              <a:rect l="0" t="0" r="r" b="b"/>
              <a:pathLst>
                <a:path w="774" h="1440">
                  <a:moveTo>
                    <a:pt x="774" y="0"/>
                  </a:moveTo>
                  <a:cubicBezTo>
                    <a:pt x="312" y="240"/>
                    <a:pt x="0" y="1034"/>
                    <a:pt x="411" y="144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79" name="Freeform 9"/>
            <p:cNvSpPr/>
            <p:nvPr/>
          </p:nvSpPr>
          <p:spPr bwMode="auto">
            <a:xfrm>
              <a:off x="11202988" y="9525"/>
              <a:ext cx="963613" cy="366713"/>
            </a:xfrm>
            <a:custGeom>
              <a:avLst/>
              <a:gdLst/>
              <a:ahLst/>
              <a:cxnLst/>
              <a:rect l="0" t="0" r="r" b="b"/>
              <a:pathLst>
                <a:path w="203" h="77">
                  <a:moveTo>
                    <a:pt x="203" y="77"/>
                  </a:moveTo>
                  <a:cubicBezTo>
                    <a:pt x="138" y="46"/>
                    <a:pt x="68" y="2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0" name="Freeform 10"/>
            <p:cNvSpPr/>
            <p:nvPr/>
          </p:nvSpPr>
          <p:spPr bwMode="auto">
            <a:xfrm>
              <a:off x="10494963" y="5275263"/>
              <a:ext cx="1666875" cy="1577975"/>
            </a:xfrm>
            <a:custGeom>
              <a:avLst/>
              <a:gdLst/>
              <a:ahLst/>
              <a:cxnLst/>
              <a:rect l="0" t="0" r="r" b="b"/>
              <a:pathLst>
                <a:path w="351" h="332">
                  <a:moveTo>
                    <a:pt x="0" y="332"/>
                  </a:moveTo>
                  <a:cubicBezTo>
                    <a:pt x="125" y="232"/>
                    <a:pt x="245" y="121"/>
                    <a:pt x="351"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1" name="Freeform 11"/>
            <p:cNvSpPr/>
            <p:nvPr/>
          </p:nvSpPr>
          <p:spPr bwMode="auto">
            <a:xfrm>
              <a:off x="1001713" y="0"/>
              <a:ext cx="3621088" cy="6843713"/>
            </a:xfrm>
            <a:custGeom>
              <a:avLst/>
              <a:gdLst/>
              <a:ahLst/>
              <a:cxnLst/>
              <a:rect l="0" t="0" r="r" b="b"/>
              <a:pathLst>
                <a:path w="762" h="1440">
                  <a:moveTo>
                    <a:pt x="762" y="0"/>
                  </a:moveTo>
                  <a:cubicBezTo>
                    <a:pt x="308" y="245"/>
                    <a:pt x="0" y="1033"/>
                    <a:pt x="403"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12"/>
            <p:cNvSpPr/>
            <p:nvPr/>
          </p:nvSpPr>
          <p:spPr bwMode="auto">
            <a:xfrm>
              <a:off x="11501438" y="9525"/>
              <a:ext cx="665163" cy="257175"/>
            </a:xfrm>
            <a:custGeom>
              <a:avLst/>
              <a:gdLst/>
              <a:ahLst/>
              <a:cxnLst/>
              <a:rect l="0" t="0" r="r" b="b"/>
              <a:pathLst>
                <a:path w="140" h="54">
                  <a:moveTo>
                    <a:pt x="140" y="54"/>
                  </a:moveTo>
                  <a:cubicBezTo>
                    <a:pt x="95" y="34"/>
                    <a:pt x="48" y="16"/>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13"/>
            <p:cNvSpPr/>
            <p:nvPr/>
          </p:nvSpPr>
          <p:spPr bwMode="auto">
            <a:xfrm>
              <a:off x="10641013" y="5408613"/>
              <a:ext cx="1525588" cy="1435100"/>
            </a:xfrm>
            <a:custGeom>
              <a:avLst/>
              <a:gdLst/>
              <a:ahLst/>
              <a:cxnLst/>
              <a:rect l="0" t="0" r="r" b="b"/>
              <a:pathLst>
                <a:path w="321" h="302">
                  <a:moveTo>
                    <a:pt x="0" y="302"/>
                  </a:moveTo>
                  <a:cubicBezTo>
                    <a:pt x="114" y="210"/>
                    <a:pt x="223" y="109"/>
                    <a:pt x="321"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4" name="Freeform 14"/>
            <p:cNvSpPr/>
            <p:nvPr/>
          </p:nvSpPr>
          <p:spPr bwMode="auto">
            <a:xfrm>
              <a:off x="1001713" y="0"/>
              <a:ext cx="3244850" cy="6843713"/>
            </a:xfrm>
            <a:custGeom>
              <a:avLst/>
              <a:gdLst/>
              <a:ahLst/>
              <a:cxnLst/>
              <a:rect l="0" t="0" r="r" b="b"/>
              <a:pathLst>
                <a:path w="683" h="1440">
                  <a:moveTo>
                    <a:pt x="683" y="0"/>
                  </a:moveTo>
                  <a:cubicBezTo>
                    <a:pt x="258" y="256"/>
                    <a:pt x="0" y="1041"/>
                    <a:pt x="355"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15"/>
            <p:cNvSpPr/>
            <p:nvPr/>
          </p:nvSpPr>
          <p:spPr bwMode="auto">
            <a:xfrm>
              <a:off x="10802938" y="5518150"/>
              <a:ext cx="1363663" cy="1325563"/>
            </a:xfrm>
            <a:custGeom>
              <a:avLst/>
              <a:gdLst/>
              <a:ahLst/>
              <a:cxnLst/>
              <a:rect l="0" t="0" r="r" b="b"/>
              <a:pathLst>
                <a:path w="287" h="279">
                  <a:moveTo>
                    <a:pt x="0" y="279"/>
                  </a:moveTo>
                  <a:cubicBezTo>
                    <a:pt x="101" y="193"/>
                    <a:pt x="198" y="100"/>
                    <a:pt x="287"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6"/>
            <p:cNvSpPr/>
            <p:nvPr/>
          </p:nvSpPr>
          <p:spPr bwMode="auto">
            <a:xfrm>
              <a:off x="889000" y="0"/>
              <a:ext cx="3230563" cy="6843713"/>
            </a:xfrm>
            <a:custGeom>
              <a:avLst/>
              <a:gdLst/>
              <a:ahLst/>
              <a:cxnLst/>
              <a:rect l="0" t="0" r="r" b="b"/>
              <a:pathLst>
                <a:path w="680" h="1440">
                  <a:moveTo>
                    <a:pt x="680" y="0"/>
                  </a:moveTo>
                  <a:cubicBezTo>
                    <a:pt x="257" y="265"/>
                    <a:pt x="0" y="1026"/>
                    <a:pt x="337"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7"/>
            <p:cNvSpPr/>
            <p:nvPr/>
          </p:nvSpPr>
          <p:spPr bwMode="auto">
            <a:xfrm>
              <a:off x="10979150" y="5694363"/>
              <a:ext cx="1187450" cy="1149350"/>
            </a:xfrm>
            <a:custGeom>
              <a:avLst/>
              <a:gdLst/>
              <a:ahLst/>
              <a:cxnLst/>
              <a:rect l="0" t="0" r="r" b="b"/>
              <a:pathLst>
                <a:path w="250" h="242">
                  <a:moveTo>
                    <a:pt x="0" y="242"/>
                  </a:moveTo>
                  <a:cubicBezTo>
                    <a:pt x="88" y="166"/>
                    <a:pt x="172" y="85"/>
                    <a:pt x="25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8"/>
            <p:cNvSpPr/>
            <p:nvPr/>
          </p:nvSpPr>
          <p:spPr bwMode="auto">
            <a:xfrm>
              <a:off x="484188" y="0"/>
              <a:ext cx="3421063" cy="6843713"/>
            </a:xfrm>
            <a:custGeom>
              <a:avLst/>
              <a:gdLst/>
              <a:ahLst/>
              <a:cxnLst/>
              <a:rect l="0" t="0" r="r" b="b"/>
              <a:pathLst>
                <a:path w="720" h="1440">
                  <a:moveTo>
                    <a:pt x="720" y="0"/>
                  </a:moveTo>
                  <a:cubicBezTo>
                    <a:pt x="316" y="282"/>
                    <a:pt x="0" y="1018"/>
                    <a:pt x="362"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9"/>
            <p:cNvSpPr/>
            <p:nvPr/>
          </p:nvSpPr>
          <p:spPr bwMode="auto">
            <a:xfrm>
              <a:off x="11287125" y="6049963"/>
              <a:ext cx="879475" cy="793750"/>
            </a:xfrm>
            <a:custGeom>
              <a:avLst/>
              <a:gdLst/>
              <a:ahLst/>
              <a:cxnLst/>
              <a:rect l="0" t="0" r="r" b="b"/>
              <a:pathLst>
                <a:path w="185" h="167">
                  <a:moveTo>
                    <a:pt x="0" y="167"/>
                  </a:moveTo>
                  <a:cubicBezTo>
                    <a:pt x="63" y="114"/>
                    <a:pt x="125" y="58"/>
                    <a:pt x="185"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0" name="Freeform 20"/>
            <p:cNvSpPr/>
            <p:nvPr/>
          </p:nvSpPr>
          <p:spPr bwMode="auto">
            <a:xfrm>
              <a:off x="598488" y="0"/>
              <a:ext cx="2717800" cy="6843713"/>
            </a:xfrm>
            <a:custGeom>
              <a:avLst/>
              <a:gdLst/>
              <a:ahLst/>
              <a:cxnLst/>
              <a:rect l="0" t="0" r="r" b="b"/>
              <a:pathLst>
                <a:path w="572" h="1440">
                  <a:moveTo>
                    <a:pt x="572" y="0"/>
                  </a:moveTo>
                  <a:cubicBezTo>
                    <a:pt x="213" y="320"/>
                    <a:pt x="0" y="979"/>
                    <a:pt x="164" y="144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1" name="Freeform 21"/>
            <p:cNvSpPr/>
            <p:nvPr/>
          </p:nvSpPr>
          <p:spPr bwMode="auto">
            <a:xfrm>
              <a:off x="261938" y="0"/>
              <a:ext cx="2944813" cy="6843713"/>
            </a:xfrm>
            <a:custGeom>
              <a:avLst/>
              <a:gdLst/>
              <a:ahLst/>
              <a:cxnLst/>
              <a:rect l="0" t="0" r="r" b="b"/>
              <a:pathLst>
                <a:path w="620" h="1440">
                  <a:moveTo>
                    <a:pt x="620" y="0"/>
                  </a:moveTo>
                  <a:cubicBezTo>
                    <a:pt x="248" y="325"/>
                    <a:pt x="0" y="960"/>
                    <a:pt x="186" y="1440"/>
                  </a:cubicBezTo>
                </a:path>
              </a:pathLst>
            </a:custGeom>
            <a:noFill/>
            <a:ln w="9525" cap="flat">
              <a:solidFill>
                <a:schemeClr val="tx1">
                  <a:alpha val="20000"/>
                </a:schemeClr>
              </a:solidFill>
              <a:prstDash val="lgDash"/>
              <a:miter lim="800000"/>
            </a:ln>
            <a:extLst>
              <a:ext uri="{909E8E84-426E-40DD-AFC4-6F175D3DCCD1}">
                <a14:hiddenFill xmlns:a14="http://schemas.microsoft.com/office/drawing/2010/main">
                  <a:solidFill>
                    <a:srgbClr val="FFFFFF"/>
                  </a:solidFill>
                </a14:hiddenFill>
              </a:ext>
            </a:extLst>
          </p:spPr>
        </p:sp>
        <p:sp>
          <p:nvSpPr>
            <p:cNvPr id="92" name="Freeform 22"/>
            <p:cNvSpPr/>
            <p:nvPr/>
          </p:nvSpPr>
          <p:spPr bwMode="auto">
            <a:xfrm>
              <a:off x="-417513" y="0"/>
              <a:ext cx="2403475" cy="6843713"/>
            </a:xfrm>
            <a:custGeom>
              <a:avLst/>
              <a:gdLst/>
              <a:ahLst/>
              <a:cxnLst/>
              <a:rect l="0" t="0" r="r" b="b"/>
              <a:pathLst>
                <a:path w="506" h="1440">
                  <a:moveTo>
                    <a:pt x="506" y="0"/>
                  </a:moveTo>
                  <a:cubicBezTo>
                    <a:pt x="109" y="356"/>
                    <a:pt x="0" y="943"/>
                    <a:pt x="171" y="144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3" name="Freeform 23"/>
            <p:cNvSpPr/>
            <p:nvPr/>
          </p:nvSpPr>
          <p:spPr bwMode="auto">
            <a:xfrm>
              <a:off x="14288" y="9525"/>
              <a:ext cx="1771650" cy="3198813"/>
            </a:xfrm>
            <a:custGeom>
              <a:avLst/>
              <a:gdLst/>
              <a:ahLst/>
              <a:cxnLst/>
              <a:rect l="0" t="0" r="r" b="b"/>
              <a:pathLst>
                <a:path w="373" h="673">
                  <a:moveTo>
                    <a:pt x="373" y="0"/>
                  </a:moveTo>
                  <a:cubicBezTo>
                    <a:pt x="175" y="183"/>
                    <a:pt x="51" y="409"/>
                    <a:pt x="0" y="67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24"/>
            <p:cNvSpPr/>
            <p:nvPr/>
          </p:nvSpPr>
          <p:spPr bwMode="auto">
            <a:xfrm>
              <a:off x="4763" y="6016625"/>
              <a:ext cx="214313" cy="827088"/>
            </a:xfrm>
            <a:custGeom>
              <a:avLst/>
              <a:gdLst/>
              <a:ahLst/>
              <a:cxnLst/>
              <a:rect l="0" t="0" r="r" b="b"/>
              <a:pathLst>
                <a:path w="45" h="174">
                  <a:moveTo>
                    <a:pt x="0" y="0"/>
                  </a:moveTo>
                  <a:cubicBezTo>
                    <a:pt x="11" y="59"/>
                    <a:pt x="26" y="118"/>
                    <a:pt x="45" y="174"/>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25"/>
            <p:cNvSpPr/>
            <p:nvPr/>
          </p:nvSpPr>
          <p:spPr bwMode="auto">
            <a:xfrm>
              <a:off x="14288" y="0"/>
              <a:ext cx="1562100" cy="2228850"/>
            </a:xfrm>
            <a:custGeom>
              <a:avLst/>
              <a:gdLst/>
              <a:ahLst/>
              <a:cxnLst/>
              <a:rect l="0" t="0" r="r" b="b"/>
              <a:pathLst>
                <a:path w="329" h="469">
                  <a:moveTo>
                    <a:pt x="329" y="0"/>
                  </a:moveTo>
                  <a:cubicBezTo>
                    <a:pt x="189" y="133"/>
                    <a:pt x="69" y="288"/>
                    <a:pt x="0" y="46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21" name="Group 20"/>
          <p:cNvGrpSpPr/>
          <p:nvPr/>
        </p:nvGrpSpPr>
        <p:grpSpPr>
          <a:xfrm>
            <a:off x="800144" y="1699589"/>
            <a:ext cx="3674476" cy="3470421"/>
            <a:chOff x="697883" y="1816768"/>
            <a:chExt cx="3674476" cy="3470421"/>
          </a:xfrm>
        </p:grpSpPr>
        <p:sp>
          <p:nvSpPr>
            <p:cNvPr id="22" name="Rectangle 21"/>
            <p:cNvSpPr/>
            <p:nvPr/>
          </p:nvSpPr>
          <p:spPr>
            <a:xfrm>
              <a:off x="697883" y="1816768"/>
              <a:ext cx="3674476"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Isosceles Triangle 22"/>
            <p:cNvSpPr/>
            <p:nvPr/>
          </p:nvSpPr>
          <p:spPr>
            <a:xfrm rot="10800000">
              <a:off x="2380224" y="5014786"/>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04075" y="2392840"/>
              <a:ext cx="3668284"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888631" y="2352026"/>
            <a:ext cx="3501197" cy="1223298"/>
          </a:xfrm>
        </p:spPr>
        <p:txBody>
          <a:bodyPr bIns="0" anchor="b">
            <a:noAutofit/>
          </a:bodyPr>
          <a:lstStyle>
            <a:lvl1pPr algn="ctr">
              <a:defRPr sz="3200">
                <a:solidFill>
                  <a:srgbClr val="FFFEFF"/>
                </a:solidFill>
              </a:defRPr>
            </a:lvl1pPr>
          </a:lstStyle>
          <a:p>
            <a:r>
              <a:rPr lang="en-GB"/>
              <a:t>Click to edit Master title style</a:t>
            </a:r>
            <a:endParaRPr lang="en-US" dirty="0"/>
          </a:p>
        </p:txBody>
      </p:sp>
      <p:sp>
        <p:nvSpPr>
          <p:cNvPr id="3" name="Content Placeholder 2"/>
          <p:cNvSpPr>
            <a:spLocks noGrp="1"/>
          </p:cNvSpPr>
          <p:nvPr>
            <p:ph idx="1"/>
          </p:nvPr>
        </p:nvSpPr>
        <p:spPr>
          <a:xfrm>
            <a:off x="5109983" y="802809"/>
            <a:ext cx="6275035" cy="5249940"/>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88631" y="3580186"/>
            <a:ext cx="3501197" cy="1221164"/>
          </a:xfrm>
        </p:spPr>
        <p:txBody>
          <a:bodyPr/>
          <a:lstStyle>
            <a:lvl1pPr marL="0" indent="0" algn="ctr">
              <a:buNone/>
              <a:defRPr sz="16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pPr/>
              <a:t>5/30/2022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73" name="Group 72"/>
          <p:cNvGrpSpPr/>
          <p:nvPr/>
        </p:nvGrpSpPr>
        <p:grpSpPr>
          <a:xfrm>
            <a:off x="-329674" y="-59376"/>
            <a:ext cx="12515851" cy="6923798"/>
            <a:chOff x="-329674" y="-51881"/>
            <a:chExt cx="12515851" cy="6923798"/>
          </a:xfrm>
        </p:grpSpPr>
        <p:sp>
          <p:nvSpPr>
            <p:cNvPr id="81" name="Freeform 5"/>
            <p:cNvSpPr/>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2" name="Freeform 6"/>
            <p:cNvSpPr/>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3" name="Freeform 7"/>
            <p:cNvSpPr/>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84" name="Freeform 8"/>
            <p:cNvSpPr/>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5" name="Freeform 9"/>
            <p:cNvSpPr/>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6" name="Freeform 10"/>
            <p:cNvSpPr/>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7" name="Freeform 11"/>
            <p:cNvSpPr/>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8" name="Freeform 12"/>
            <p:cNvSpPr/>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89" name="Freeform 13"/>
            <p:cNvSpPr/>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0" name="Freeform 14"/>
            <p:cNvSpPr/>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1" name="Freeform 15"/>
            <p:cNvSpPr/>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2" name="Freeform 16"/>
            <p:cNvSpPr/>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ln>
            <a:extLst>
              <a:ext uri="{909E8E84-426E-40DD-AFC4-6F175D3DCCD1}">
                <a14:hiddenFill xmlns:a14="http://schemas.microsoft.com/office/drawing/2010/main">
                  <a:solidFill>
                    <a:srgbClr val="FFFFFF"/>
                  </a:solidFill>
                </a14:hiddenFill>
              </a:ext>
            </a:extLst>
          </p:spPr>
        </p:sp>
        <p:sp>
          <p:nvSpPr>
            <p:cNvPr id="93" name="Freeform 17"/>
            <p:cNvSpPr/>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4" name="Freeform 18"/>
            <p:cNvSpPr/>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5" name="Freeform 19"/>
            <p:cNvSpPr/>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6" name="Freeform 20"/>
            <p:cNvSpPr/>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7" name="Freeform 21"/>
            <p:cNvSpPr/>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sp>
          <p:nvSpPr>
            <p:cNvPr id="98" name="Freeform 22"/>
            <p:cNvSpPr/>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ln>
            <a:extLst>
              <a:ext uri="{909E8E84-426E-40DD-AFC4-6F175D3DCCD1}">
                <a14:hiddenFill xmlns:a14="http://schemas.microsoft.com/office/drawing/2010/main">
                  <a:solidFill>
                    <a:srgbClr val="FFFFFF"/>
                  </a:solidFill>
                </a14:hiddenFill>
              </a:ext>
            </a:extLst>
          </p:spPr>
        </p:sp>
        <p:sp>
          <p:nvSpPr>
            <p:cNvPr id="99" name="Freeform 23"/>
            <p:cNvSpPr/>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ln>
            <a:extLst>
              <a:ext uri="{909E8E84-426E-40DD-AFC4-6F175D3DCCD1}">
                <a14:hiddenFill xmlns:a14="http://schemas.microsoft.com/office/drawing/2010/main">
                  <a:solidFill>
                    <a:srgbClr val="FFFFFF"/>
                  </a:solidFill>
                </a14:hiddenFill>
              </a:ext>
            </a:extLst>
          </p:spPr>
        </p:sp>
      </p:grpSp>
      <p:grpSp>
        <p:nvGrpSpPr>
          <p:cNvPr id="76" name="Group 75"/>
          <p:cNvGrpSpPr/>
          <p:nvPr/>
        </p:nvGrpSpPr>
        <p:grpSpPr>
          <a:xfrm>
            <a:off x="805336" y="1698331"/>
            <a:ext cx="5941540" cy="3470421"/>
            <a:chOff x="805336" y="1698331"/>
            <a:chExt cx="5941540" cy="3470421"/>
          </a:xfrm>
        </p:grpSpPr>
        <p:sp>
          <p:nvSpPr>
            <p:cNvPr id="77" name="Rectangle 76"/>
            <p:cNvSpPr/>
            <p:nvPr/>
          </p:nvSpPr>
          <p:spPr>
            <a:xfrm>
              <a:off x="805336" y="1698331"/>
              <a:ext cx="5941540" cy="5029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8" name="Isosceles Triangle 9"/>
            <p:cNvSpPr/>
            <p:nvPr/>
          </p:nvSpPr>
          <p:spPr>
            <a:xfrm rot="10800000">
              <a:off x="3618113" y="4896349"/>
              <a:ext cx="315988" cy="27240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p:cNvSpPr/>
            <p:nvPr/>
          </p:nvSpPr>
          <p:spPr>
            <a:xfrm>
              <a:off x="805336" y="2274403"/>
              <a:ext cx="5941540" cy="26243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 name="Picture Placeholder 2"/>
          <p:cNvSpPr>
            <a:spLocks noGrp="1" noChangeAspect="1"/>
          </p:cNvSpPr>
          <p:nvPr>
            <p:ph type="pic" idx="1"/>
          </p:nvPr>
        </p:nvSpPr>
        <p:spPr>
          <a:xfrm>
            <a:off x="7543510" y="0"/>
            <a:ext cx="4648490" cy="6858000"/>
          </a:xfrm>
          <a:solidFill>
            <a:schemeClr val="bg1">
              <a:lumMod val="65000"/>
              <a:lumOff val="3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2" name="Title 1"/>
          <p:cNvSpPr>
            <a:spLocks noGrp="1"/>
          </p:cNvSpPr>
          <p:nvPr>
            <p:ph type="title"/>
          </p:nvPr>
        </p:nvSpPr>
        <p:spPr>
          <a:xfrm>
            <a:off x="885443" y="2360255"/>
            <a:ext cx="5776646" cy="1178032"/>
          </a:xfrm>
        </p:spPr>
        <p:txBody>
          <a:bodyPr bIns="0" anchor="b">
            <a:normAutofit/>
          </a:bodyPr>
          <a:lstStyle>
            <a:lvl1pPr>
              <a:defRPr sz="3600">
                <a:solidFill>
                  <a:srgbClr val="FFFEFF"/>
                </a:solidFill>
              </a:defRPr>
            </a:lvl1pPr>
          </a:lstStyle>
          <a:p>
            <a:r>
              <a:rPr lang="en-GB"/>
              <a:t>Click to edit Master title style</a:t>
            </a:r>
            <a:endParaRPr lang="en-US" dirty="0"/>
          </a:p>
        </p:txBody>
      </p:sp>
      <p:sp>
        <p:nvSpPr>
          <p:cNvPr id="4" name="Text Placeholder 3"/>
          <p:cNvSpPr>
            <a:spLocks noGrp="1"/>
          </p:cNvSpPr>
          <p:nvPr>
            <p:ph type="body" sz="half" idx="2"/>
          </p:nvPr>
        </p:nvSpPr>
        <p:spPr>
          <a:xfrm>
            <a:off x="885443" y="3545012"/>
            <a:ext cx="5776646" cy="1274198"/>
          </a:xfrm>
        </p:spPr>
        <p:txBody>
          <a:bodyPr>
            <a:normAutofit/>
          </a:bodyPr>
          <a:lstStyle>
            <a:lvl1pPr marL="0" indent="0" algn="ctr">
              <a:buNone/>
              <a:defRPr sz="1800">
                <a:solidFill>
                  <a:srgbClr val="FFFE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a:xfrm>
            <a:off x="804672" y="320040"/>
            <a:ext cx="3657600" cy="320040"/>
          </a:xfrm>
        </p:spPr>
        <p:txBody>
          <a:bodyPr/>
          <a:lstStyle/>
          <a:p>
            <a:fld id="{48A87A34-81AB-432B-8DAE-1953F412C126}" type="datetimeFigureOut">
              <a:rPr lang="en-US" dirty="0"/>
              <a:pPr/>
              <a:t>5/30/2022</a:t>
            </a:fld>
            <a:endParaRPr lang="en-US" dirty="0"/>
          </a:p>
        </p:txBody>
      </p:sp>
      <p:sp>
        <p:nvSpPr>
          <p:cNvPr id="6" name="Footer Placeholder 5"/>
          <p:cNvSpPr>
            <a:spLocks noGrp="1"/>
          </p:cNvSpPr>
          <p:nvPr>
            <p:ph type="ftr" sz="quarter" idx="11"/>
          </p:nvPr>
        </p:nvSpPr>
        <p:spPr>
          <a:xfrm>
            <a:off x="804672" y="6227064"/>
            <a:ext cx="5942203" cy="320040"/>
          </a:xfrm>
        </p:spPr>
        <p:txBody>
          <a:bodyPr/>
          <a:lstStyle/>
          <a:p>
            <a:endParaRPr lang="en-US" dirty="0"/>
          </a:p>
        </p:txBody>
      </p:sp>
      <p:sp>
        <p:nvSpPr>
          <p:cNvPr id="7" name="Slide Number Placeholder 6"/>
          <p:cNvSpPr>
            <a:spLocks noGrp="1"/>
          </p:cNvSpPr>
          <p:nvPr>
            <p:ph type="sldNum" sz="quarter" idx="12"/>
          </p:nvPr>
        </p:nvSpPr>
        <p:spPr>
          <a:xfrm>
            <a:off x="5828377" y="320040"/>
            <a:ext cx="914400" cy="320040"/>
          </a:xfrm>
        </p:spPr>
        <p:txBody>
          <a:bodyPr/>
          <a:lstStyle/>
          <a:p>
            <a:fld id="{6D22F896-40B5-4ADD-8801-0D06FADFA09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91161" y="2358391"/>
            <a:ext cx="3498667" cy="2456485"/>
          </a:xfrm>
          <a:prstGeom prst="rect">
            <a:avLst/>
          </a:prstGeom>
        </p:spPr>
        <p:txBody>
          <a:bodyPr vert="horz" lIns="228600" tIns="228600" rIns="228600" bIns="22860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5434982" y="794719"/>
            <a:ext cx="5950036" cy="525709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04672" y="320040"/>
            <a:ext cx="3657600" cy="320040"/>
          </a:xfrm>
          <a:prstGeom prst="rect">
            <a:avLst/>
          </a:prstGeom>
        </p:spPr>
        <p:txBody>
          <a:bodyPr vert="horz" lIns="91440" tIns="45720" rIns="91440" bIns="45720" rtlCol="0" anchor="ctr"/>
          <a:lstStyle>
            <a:lvl1pPr algn="l">
              <a:defRPr sz="1000">
                <a:solidFill>
                  <a:schemeClr val="tx1">
                    <a:tint val="75000"/>
                  </a:schemeClr>
                </a:solidFill>
              </a:defRPr>
            </a:lvl1pPr>
          </a:lstStyle>
          <a:p>
            <a:fld id="{48A87A34-81AB-432B-8DAE-1953F412C126}" type="datetimeFigureOut">
              <a:rPr lang="en-US" dirty="0"/>
              <a:pPr/>
              <a:t>5/30/2022</a:t>
            </a:fld>
            <a:endParaRPr lang="en-US" dirty="0"/>
          </a:p>
        </p:txBody>
      </p:sp>
      <p:sp>
        <p:nvSpPr>
          <p:cNvPr id="5" name="Footer Placeholder 4"/>
          <p:cNvSpPr>
            <a:spLocks noGrp="1"/>
          </p:cNvSpPr>
          <p:nvPr>
            <p:ph type="ftr" sz="quarter" idx="3"/>
          </p:nvPr>
        </p:nvSpPr>
        <p:spPr>
          <a:xfrm>
            <a:off x="804672" y="6227064"/>
            <a:ext cx="10588752" cy="320040"/>
          </a:xfrm>
          <a:prstGeom prst="rect">
            <a:avLst/>
          </a:prstGeom>
        </p:spPr>
        <p:txBody>
          <a:bodyPr vert="horz" lIns="91440" tIns="45720" rIns="91440" bIns="45720" rtlCol="0" anchor="ctr"/>
          <a:lstStyle>
            <a:lvl1pPr algn="r">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469880" y="320040"/>
            <a:ext cx="914400" cy="320040"/>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lnSpc>
          <a:spcPct val="85000"/>
        </a:lnSpc>
        <a:spcBef>
          <a:spcPct val="0"/>
        </a:spcBef>
        <a:buNone/>
        <a:defRPr sz="4000" b="0" i="0" kern="1200" cap="none" spc="-15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10000"/>
        <a:buFont typeface="Wingdings" panose="05000000000000000000" pitchFamily="2" charset="2"/>
        <a:buChar char="§"/>
        <a:defRPr sz="18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600" kern="120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4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10000"/>
        <a:buFont typeface="Wingdings" panose="05000000000000000000" pitchFamily="2" charset="2"/>
        <a:buChar char="§"/>
        <a:defRPr sz="1200" kern="120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72343" y="381001"/>
            <a:ext cx="9985828" cy="523220"/>
          </a:xfrm>
          <a:prstGeom prst="rect">
            <a:avLst/>
          </a:prstGeom>
          <a:noFill/>
        </p:spPr>
        <p:txBody>
          <a:bodyPr wrap="square" rtlCol="0">
            <a:spAutoFit/>
          </a:bodyPr>
          <a:lstStyle/>
          <a:p>
            <a:r>
              <a:rPr lang="en-US" sz="2800" dirty="0">
                <a:latin typeface="Book Antiqua" panose="02040602050305030304" pitchFamily="18" charset="0"/>
              </a:rPr>
              <a:t>RUNGTA COLLEGE OF DENTAL SCIENCES &amp; RESEARCH </a:t>
            </a:r>
          </a:p>
        </p:txBody>
      </p:sp>
      <p:sp>
        <p:nvSpPr>
          <p:cNvPr id="4" name="TextBox 3"/>
          <p:cNvSpPr txBox="1"/>
          <p:nvPr/>
        </p:nvSpPr>
        <p:spPr>
          <a:xfrm>
            <a:off x="2639616" y="3068960"/>
            <a:ext cx="7975276" cy="954107"/>
          </a:xfrm>
          <a:prstGeom prst="rect">
            <a:avLst/>
          </a:prstGeom>
          <a:noFill/>
        </p:spPr>
        <p:txBody>
          <a:bodyPr wrap="square" rtlCol="0">
            <a:spAutoFit/>
          </a:bodyPr>
          <a:lstStyle/>
          <a:p>
            <a:pPr algn="ctr"/>
            <a:r>
              <a:rPr lang="en-US" sz="2800" dirty="0">
                <a:latin typeface="Book Antiqua" panose="02040602050305030304" pitchFamily="18" charset="0"/>
              </a:rPr>
              <a:t>TITLE OF THE </a:t>
            </a:r>
            <a:r>
              <a:rPr lang="en-US" sz="2800" dirty="0" smtClean="0">
                <a:latin typeface="Book Antiqua" panose="02040602050305030304" pitchFamily="18" charset="0"/>
              </a:rPr>
              <a:t>TOPIC- </a:t>
            </a:r>
          </a:p>
          <a:p>
            <a:pPr algn="ctr"/>
            <a:r>
              <a:rPr lang="en-US" sz="2800" dirty="0" smtClean="0">
                <a:latin typeface="Book Antiqua" panose="02040602050305030304" pitchFamily="18" charset="0"/>
              </a:rPr>
              <a:t>BIOLOGY OF TOOTH MOVEMENT</a:t>
            </a:r>
            <a:endParaRPr lang="en-US" sz="2800" dirty="0">
              <a:latin typeface="Book Antiqua" panose="02040602050305030304" pitchFamily="18" charset="0"/>
            </a:endParaRPr>
          </a:p>
        </p:txBody>
      </p:sp>
      <p:sp>
        <p:nvSpPr>
          <p:cNvPr id="6" name="TextBox 5"/>
          <p:cNvSpPr txBox="1"/>
          <p:nvPr/>
        </p:nvSpPr>
        <p:spPr>
          <a:xfrm>
            <a:off x="798286" y="5360158"/>
            <a:ext cx="11393714" cy="954107"/>
          </a:xfrm>
          <a:prstGeom prst="rect">
            <a:avLst/>
          </a:prstGeom>
          <a:noFill/>
        </p:spPr>
        <p:txBody>
          <a:bodyPr wrap="square" rtlCol="0">
            <a:spAutoFit/>
          </a:bodyPr>
          <a:lstStyle/>
          <a:p>
            <a:pPr algn="ctr"/>
            <a:r>
              <a:rPr lang="en-US" sz="2800" dirty="0">
                <a:latin typeface="Book Antiqua" panose="02040602050305030304" pitchFamily="18" charset="0"/>
              </a:rPr>
              <a:t>DEPARTMENT </a:t>
            </a:r>
            <a:r>
              <a:rPr lang="en-US" sz="2800" dirty="0" smtClean="0">
                <a:latin typeface="Book Antiqua" panose="02040602050305030304" pitchFamily="18" charset="0"/>
              </a:rPr>
              <a:t>OF ORTHODONTICS AND DENTOFACIAL ORTHOPAEDICS  </a:t>
            </a:r>
            <a:endParaRPr lang="en-US" sz="2800" dirty="0">
              <a:latin typeface="Book Antiqua" panose="02040602050305030304" pitchFamily="18" charset="0"/>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5781" r="15781"/>
          <a:stretch/>
        </p:blipFill>
        <p:spPr>
          <a:xfrm>
            <a:off x="0" y="0"/>
            <a:ext cx="1857828" cy="2114550"/>
          </a:xfrm>
          <a:prstGeom prst="rect">
            <a:avLst/>
          </a:prstGeom>
        </p:spPr>
      </p:pic>
    </p:spTree>
    <p:extLst>
      <p:ext uri="{BB962C8B-B14F-4D97-AF65-F5344CB8AC3E}">
        <p14:creationId xmlns:p14="http://schemas.microsoft.com/office/powerpoint/2010/main" val="38128505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C.  HAMMOCK LIGAMENT</a:t>
            </a:r>
            <a:endParaRPr lang="en-US" sz="3200" dirty="0"/>
          </a:p>
        </p:txBody>
      </p:sp>
      <p:sp>
        <p:nvSpPr>
          <p:cNvPr id="3" name="Content Placeholder 2"/>
          <p:cNvSpPr>
            <a:spLocks noGrp="1"/>
          </p:cNvSpPr>
          <p:nvPr>
            <p:ph sz="half" idx="1"/>
          </p:nvPr>
        </p:nvSpPr>
        <p:spPr>
          <a:xfrm>
            <a:off x="5105400" y="822960"/>
            <a:ext cx="6269355" cy="5275580"/>
          </a:xfrm>
        </p:spPr>
        <p:txBody>
          <a:bodyPr>
            <a:normAutofit/>
          </a:bodyPr>
          <a:lstStyle/>
          <a:p>
            <a:r>
              <a:rPr lang="en-GB" sz="2400" dirty="0">
                <a:latin typeface="Times New Roman" panose="02020603050405020304" pitchFamily="18" charset="0"/>
                <a:cs typeface="Times New Roman" panose="02020603050405020304" pitchFamily="18" charset="0"/>
              </a:rPr>
              <a:t>According to  </a:t>
            </a:r>
            <a:r>
              <a:rPr lang="en-GB" sz="2400" dirty="0" err="1">
                <a:latin typeface="Times New Roman" panose="02020603050405020304" pitchFamily="18" charset="0"/>
                <a:cs typeface="Times New Roman" panose="02020603050405020304" pitchFamily="18" charset="0"/>
              </a:rPr>
              <a:t>Sicher</a:t>
            </a:r>
            <a:r>
              <a:rPr lang="en-GB" sz="2400" dirty="0">
                <a:latin typeface="Times New Roman" panose="02020603050405020304" pitchFamily="18" charset="0"/>
                <a:cs typeface="Times New Roman" panose="02020603050405020304" pitchFamily="18" charset="0"/>
              </a:rPr>
              <a:t> , a band of fibrous tissue exist below the root apex spanning from one side of the alveolar wall to the other.</a:t>
            </a:r>
          </a:p>
          <a:p>
            <a:r>
              <a:rPr lang="en-GB" sz="2400" dirty="0">
                <a:latin typeface="Times New Roman" panose="02020603050405020304" pitchFamily="18" charset="0"/>
                <a:cs typeface="Times New Roman" panose="02020603050405020304" pitchFamily="18" charset="0"/>
              </a:rPr>
              <a:t>This fibrous tissue appears to form a network below the developing root</a:t>
            </a:r>
            <a:r>
              <a:rPr lang="en-IN" altLang="en-GB" sz="2400" dirty="0">
                <a:latin typeface="Times New Roman" panose="02020603050405020304" pitchFamily="18" charset="0"/>
                <a:cs typeface="Times New Roman" panose="02020603050405020304" pitchFamily="18" charset="0"/>
              </a:rPr>
              <a:t>.</a:t>
            </a:r>
            <a:endParaRPr lang="en-GB"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The developing root forces itself against this band of tissue, which in turn applies an  </a:t>
            </a:r>
            <a:r>
              <a:rPr lang="en-GB" sz="2400" dirty="0" err="1">
                <a:latin typeface="Times New Roman" panose="02020603050405020304" pitchFamily="18" charset="0"/>
                <a:cs typeface="Times New Roman" panose="02020603050405020304" pitchFamily="18" charset="0"/>
              </a:rPr>
              <a:t>occlusally</a:t>
            </a:r>
            <a:r>
              <a:rPr lang="en-GB" sz="2400" dirty="0">
                <a:latin typeface="Times New Roman" panose="02020603050405020304" pitchFamily="18" charset="0"/>
                <a:cs typeface="Times New Roman" panose="02020603050405020304" pitchFamily="18" charset="0"/>
              </a:rPr>
              <a:t>  directed force on the tooth</a:t>
            </a:r>
            <a:r>
              <a:rPr lang="en-GB" sz="2400" dirty="0"/>
              <a:t>.</a:t>
            </a:r>
            <a:endParaRPr lang="en-US" sz="2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a:t>D. PERIODONTAL LIGAMENT TRACTION </a:t>
            </a:r>
            <a:endParaRPr lang="en-US" sz="2800" dirty="0"/>
          </a:p>
        </p:txBody>
      </p:sp>
      <p:sp>
        <p:nvSpPr>
          <p:cNvPr id="3" name="Content Placeholder 2"/>
          <p:cNvSpPr>
            <a:spLocks noGrp="1"/>
          </p:cNvSpPr>
          <p:nvPr>
            <p:ph idx="1"/>
          </p:nvPr>
        </p:nvSpPr>
        <p:spPr>
          <a:xfrm>
            <a:off x="5149215" y="128905"/>
            <a:ext cx="6282055" cy="2783840"/>
          </a:xfrm>
        </p:spPr>
        <p:txBody>
          <a:bodyPr>
            <a:normAutofit fontScale="90000" lnSpcReduction="10000"/>
          </a:bodyPr>
          <a:lstStyle/>
          <a:p>
            <a:r>
              <a:rPr lang="en-GB" sz="2800" dirty="0">
                <a:latin typeface="Times New Roman" panose="02020603050405020304" pitchFamily="18" charset="0"/>
                <a:cs typeface="Times New Roman" panose="02020603050405020304" pitchFamily="18" charset="0"/>
              </a:rPr>
              <a:t>This theory states that the periodontal ligament is rich in fibroblasts that contain contractile tissue.</a:t>
            </a:r>
          </a:p>
          <a:p>
            <a:r>
              <a:rPr lang="en-GB" sz="2800" dirty="0">
                <a:latin typeface="Times New Roman" panose="02020603050405020304" pitchFamily="18" charset="0"/>
                <a:cs typeface="Times New Roman" panose="02020603050405020304" pitchFamily="18" charset="0"/>
              </a:rPr>
              <a:t>The contraction of these periodontal fibres ( mainly the oblique group of fibres) results in axial movement of the tooth</a:t>
            </a:r>
            <a:r>
              <a:rPr lang="en-GB" sz="2800" dirty="0"/>
              <a:t>.</a:t>
            </a:r>
          </a:p>
        </p:txBody>
      </p:sp>
      <p:pic>
        <p:nvPicPr>
          <p:cNvPr id="4" name="Content Placeholder 3" descr="hammock"/>
          <p:cNvPicPr>
            <a:picLocks noGrp="1" noChangeAspect="1"/>
          </p:cNvPicPr>
          <p:nvPr>
            <p:ph sz="half" idx="2"/>
          </p:nvPr>
        </p:nvPicPr>
        <p:blipFill>
          <a:blip r:embed="rId2"/>
          <a:stretch>
            <a:fillRect/>
          </a:stretch>
        </p:blipFill>
        <p:spPr>
          <a:xfrm>
            <a:off x="4708525" y="2912745"/>
            <a:ext cx="7201535" cy="379857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MIGRATION OR DRIFT OF TEETH </a:t>
            </a:r>
            <a:endParaRPr lang="en-US" sz="3200" dirty="0"/>
          </a:p>
        </p:txBody>
      </p:sp>
      <p:sp>
        <p:nvSpPr>
          <p:cNvPr id="3" name="Content Placeholder 2"/>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Migration refer to the minor changes in tooth position observed after eruption of teeth.</a:t>
            </a:r>
          </a:p>
          <a:p>
            <a:r>
              <a:rPr lang="en-GB" sz="2400" dirty="0">
                <a:latin typeface="Times New Roman" panose="02020603050405020304" pitchFamily="18" charset="0"/>
                <a:cs typeface="Times New Roman" panose="02020603050405020304" pitchFamily="18" charset="0"/>
              </a:rPr>
              <a:t>Teeth shows a lifelong ability to drift through the alveolar bone, a process called physiologic tooth migration.</a:t>
            </a:r>
          </a:p>
          <a:p>
            <a:r>
              <a:rPr lang="en-GB" sz="2400" dirty="0">
                <a:latin typeface="Times New Roman" panose="02020603050405020304" pitchFamily="18" charset="0"/>
                <a:cs typeface="Times New Roman" panose="02020603050405020304" pitchFamily="18" charset="0"/>
              </a:rPr>
              <a:t>It is generally believed that direction of tooth migration varies from species to species.</a:t>
            </a:r>
          </a:p>
          <a:p>
            <a:r>
              <a:rPr lang="en-GB" sz="2400" dirty="0">
                <a:latin typeface="Times New Roman" panose="02020603050405020304" pitchFamily="18" charset="0"/>
                <a:cs typeface="Times New Roman" panose="02020603050405020304" pitchFamily="18" charset="0"/>
              </a:rPr>
              <a:t>Tooth migration is usually a result of proximal and </a:t>
            </a:r>
            <a:r>
              <a:rPr lang="en-GB" sz="2400" dirty="0" err="1">
                <a:latin typeface="Times New Roman" panose="02020603050405020304" pitchFamily="18" charset="0"/>
                <a:cs typeface="Times New Roman" panose="02020603050405020304" pitchFamily="18" charset="0"/>
              </a:rPr>
              <a:t>occlusal</a:t>
            </a:r>
            <a:r>
              <a:rPr lang="en-GB" sz="2400" dirty="0">
                <a:latin typeface="Times New Roman" panose="02020603050405020304" pitchFamily="18" charset="0"/>
                <a:cs typeface="Times New Roman" panose="02020603050405020304" pitchFamily="18" charset="0"/>
              </a:rPr>
              <a:t>  wear of teeth </a:t>
            </a:r>
            <a:r>
              <a:rPr lang="en-GB" sz="2400" dirty="0"/>
              <a:t>.</a:t>
            </a:r>
          </a:p>
          <a:p>
            <a:endParaRPr lang="en-GB"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1" y="533400"/>
            <a:ext cx="11658600" cy="5791200"/>
          </a:xfrm>
        </p:spPr>
        <p:txBody>
          <a:bodyPr>
            <a:normAutofit/>
          </a:bodyPr>
          <a:lstStyle/>
          <a:p>
            <a:r>
              <a:rPr lang="en-GB" sz="2400" dirty="0">
                <a:latin typeface="Times New Roman" panose="02020603050405020304" pitchFamily="18" charset="0"/>
                <a:cs typeface="Times New Roman" panose="02020603050405020304" pitchFamily="18" charset="0"/>
              </a:rPr>
              <a:t>As the teeth undergo  </a:t>
            </a:r>
            <a:r>
              <a:rPr lang="en-GB" sz="2400" dirty="0" err="1" smtClean="0">
                <a:latin typeface="Times New Roman" panose="02020603050405020304" pitchFamily="18" charset="0"/>
                <a:cs typeface="Times New Roman" panose="02020603050405020304" pitchFamily="18" charset="0"/>
              </a:rPr>
              <a:t>occlusal</a:t>
            </a:r>
            <a:r>
              <a:rPr lang="en-GB" sz="2400" dirty="0" smtClean="0">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and proximal and  </a:t>
            </a:r>
            <a:r>
              <a:rPr lang="en-GB" sz="2400" dirty="0" err="1">
                <a:latin typeface="Times New Roman" panose="02020603050405020304" pitchFamily="18" charset="0"/>
                <a:cs typeface="Times New Roman" panose="02020603050405020304" pitchFamily="18" charset="0"/>
              </a:rPr>
              <a:t>occlusal</a:t>
            </a:r>
            <a:r>
              <a:rPr lang="en-GB" sz="2400" dirty="0">
                <a:latin typeface="Times New Roman" panose="02020603050405020304" pitchFamily="18" charset="0"/>
                <a:cs typeface="Times New Roman" panose="02020603050405020304" pitchFamily="18" charset="0"/>
              </a:rPr>
              <a:t> contact.</a:t>
            </a:r>
          </a:p>
          <a:p>
            <a:r>
              <a:rPr lang="en-GB" sz="2400" dirty="0">
                <a:latin typeface="Times New Roman" panose="02020603050405020304" pitchFamily="18" charset="0"/>
                <a:cs typeface="Times New Roman" panose="02020603050405020304" pitchFamily="18" charset="0"/>
              </a:rPr>
              <a:t>Changes in states of equilibrium such as by loss of neighbouring or opposing teeth may induce further movement.</a:t>
            </a:r>
          </a:p>
          <a:p>
            <a:r>
              <a:rPr lang="en-GB" sz="2400" dirty="0">
                <a:latin typeface="Times New Roman" panose="02020603050405020304" pitchFamily="18" charset="0"/>
                <a:cs typeface="Times New Roman" panose="02020603050405020304" pitchFamily="18" charset="0"/>
              </a:rPr>
              <a:t>The remodelling process that accompanies physiologic migration is a normal function of supporting structures.</a:t>
            </a:r>
          </a:p>
          <a:p>
            <a:r>
              <a:rPr lang="en-GB" sz="2400" dirty="0">
                <a:latin typeface="Times New Roman" panose="02020603050405020304" pitchFamily="18" charset="0"/>
                <a:cs typeface="Times New Roman" panose="02020603050405020304" pitchFamily="18" charset="0"/>
              </a:rPr>
              <a:t>  </a:t>
            </a:r>
            <a:r>
              <a:rPr lang="en-GB" sz="2400" dirty="0" err="1">
                <a:latin typeface="Times New Roman" panose="02020603050405020304" pitchFamily="18" charset="0"/>
                <a:cs typeface="Times New Roman" panose="02020603050405020304" pitchFamily="18" charset="0"/>
              </a:rPr>
              <a:t>Osteoclasts</a:t>
            </a:r>
            <a:r>
              <a:rPr lang="en-GB" sz="2400" dirty="0">
                <a:latin typeface="Times New Roman" panose="02020603050405020304" pitchFamily="18" charset="0"/>
                <a:cs typeface="Times New Roman" panose="02020603050405020304" pitchFamily="18" charset="0"/>
              </a:rPr>
              <a:t>  are seen in lacunae along the alveolar bone wall towards which the tooth is moving.</a:t>
            </a:r>
          </a:p>
          <a:p>
            <a:pPr>
              <a:buNone/>
            </a:pPr>
            <a:endParaRPr lang="en-GB" sz="2400" dirty="0"/>
          </a:p>
          <a:p>
            <a:endParaRPr lang="en-GB" sz="2400" dirty="0"/>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04800" y="685800"/>
            <a:ext cx="11582400" cy="3962400"/>
          </a:xfrm>
        </p:spPr>
        <p:txBody>
          <a:bodyPr>
            <a:normAutofit/>
          </a:bodyPr>
          <a:lstStyle/>
          <a:p>
            <a:pPr>
              <a:buNone/>
            </a:pPr>
            <a:endParaRPr lang="en-US" sz="2400" dirty="0"/>
          </a:p>
          <a:p>
            <a:r>
              <a:rPr lang="en-GB" sz="2400" dirty="0">
                <a:latin typeface="Times New Roman" panose="02020603050405020304" pitchFamily="18" charset="0"/>
                <a:cs typeface="Times New Roman" panose="02020603050405020304" pitchFamily="18" charset="0"/>
              </a:rPr>
              <a:t>This is the  </a:t>
            </a:r>
            <a:r>
              <a:rPr lang="en-GB" sz="2400" dirty="0" err="1">
                <a:latin typeface="Times New Roman" panose="02020603050405020304" pitchFamily="18" charset="0"/>
                <a:cs typeface="Times New Roman" panose="02020603050405020304" pitchFamily="18" charset="0"/>
              </a:rPr>
              <a:t>resorptive</a:t>
            </a:r>
            <a:r>
              <a:rPr lang="en-GB" sz="2400" dirty="0">
                <a:latin typeface="Times New Roman" panose="02020603050405020304" pitchFamily="18" charset="0"/>
                <a:cs typeface="Times New Roman" panose="02020603050405020304" pitchFamily="18" charset="0"/>
              </a:rPr>
              <a:t>  surface.</a:t>
            </a:r>
          </a:p>
          <a:p>
            <a:r>
              <a:rPr lang="en-GB" sz="2400" dirty="0">
                <a:latin typeface="Times New Roman" panose="02020603050405020304" pitchFamily="18" charset="0"/>
                <a:cs typeface="Times New Roman" panose="02020603050405020304" pitchFamily="18" charset="0"/>
              </a:rPr>
              <a:t>The alveolar bone wall on the opposite side from which the tooth is moving away is the depository surface and is characterised by </a:t>
            </a:r>
            <a:r>
              <a:rPr lang="en-GB" sz="2400" dirty="0" err="1">
                <a:latin typeface="Times New Roman" panose="02020603050405020304" pitchFamily="18" charset="0"/>
                <a:cs typeface="Times New Roman" panose="02020603050405020304" pitchFamily="18" charset="0"/>
              </a:rPr>
              <a:t>osteoblasts</a:t>
            </a:r>
            <a:r>
              <a:rPr lang="en-GB" sz="2400" dirty="0">
                <a:latin typeface="Times New Roman" panose="02020603050405020304" pitchFamily="18" charset="0"/>
                <a:cs typeface="Times New Roman" panose="02020603050405020304" pitchFamily="18" charset="0"/>
              </a:rPr>
              <a:t>  depositing non mineralised to form mature bone.</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In addition to this  </a:t>
            </a:r>
            <a:r>
              <a:rPr lang="en-US" sz="2400" dirty="0" err="1">
                <a:latin typeface="Times New Roman" panose="02020603050405020304" pitchFamily="18" charset="0"/>
                <a:cs typeface="Times New Roman" panose="02020603050405020304" pitchFamily="18" charset="0"/>
              </a:rPr>
              <a:t>mesio</a:t>
            </a:r>
            <a:r>
              <a:rPr lang="en-US" sz="2400" dirty="0">
                <a:latin typeface="Times New Roman" panose="02020603050405020304" pitchFamily="18" charset="0"/>
                <a:cs typeface="Times New Roman" panose="02020603050405020304" pitchFamily="18" charset="0"/>
              </a:rPr>
              <a:t> -distal movement of teeth, they also exhibit a continued eruption throughout the life accompanying the vertical development of their surrounding tissue.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TOOTH MOVEMENT DURING MASTICATIONS</a:t>
            </a:r>
            <a:endParaRPr lang="en-US" sz="3200" dirty="0"/>
          </a:p>
        </p:txBody>
      </p:sp>
      <p:sp>
        <p:nvSpPr>
          <p:cNvPr id="3" name="Content Placeholder 2"/>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During mastication, the teeth and periodontal structures are subjected to intermittent heavy forces, which occur in cycles of one second or less and may range from 1-50 kg based on type of food being masticated.</a:t>
            </a:r>
          </a:p>
          <a:p>
            <a:r>
              <a:rPr lang="en-GB" sz="2400" dirty="0">
                <a:latin typeface="Times New Roman" panose="02020603050405020304" pitchFamily="18" charset="0"/>
                <a:cs typeface="Times New Roman" panose="02020603050405020304" pitchFamily="18" charset="0"/>
              </a:rPr>
              <a:t>When a tooth is subjected to such heavy forces, the tissue fluid present in the periodontal space, being incompressible, prevents major displacement of tooth in socket.</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762001" y="1295400"/>
            <a:ext cx="11430000" cy="3124200"/>
          </a:xfrm>
        </p:spPr>
        <p:txBody>
          <a:bodyPr>
            <a:noAutofit/>
          </a:bodyPr>
          <a:lstStyle/>
          <a:p>
            <a:r>
              <a:rPr lang="en-GB" sz="2800" dirty="0">
                <a:latin typeface="Times New Roman" panose="02020603050405020304" pitchFamily="18" charset="0"/>
                <a:cs typeface="Times New Roman" panose="02020603050405020304" pitchFamily="18" charset="0"/>
              </a:rPr>
              <a:t>Therefore the force are transmitted through the tissue fluids to the adjacent alveolar bone.</a:t>
            </a:r>
          </a:p>
          <a:p>
            <a:r>
              <a:rPr lang="en-GB" sz="2800" dirty="0">
                <a:latin typeface="Times New Roman" panose="02020603050405020304" pitchFamily="18" charset="0"/>
                <a:cs typeface="Times New Roman" panose="02020603050405020304" pitchFamily="18" charset="0"/>
              </a:rPr>
              <a:t>Whenever the force of  </a:t>
            </a:r>
            <a:r>
              <a:rPr lang="en-GB" sz="2800" dirty="0" smtClean="0">
                <a:latin typeface="Times New Roman" panose="02020603050405020304" pitchFamily="18" charset="0"/>
                <a:cs typeface="Times New Roman" panose="02020603050405020304" pitchFamily="18" charset="0"/>
              </a:rPr>
              <a:t>mastication </a:t>
            </a:r>
            <a:r>
              <a:rPr lang="en-GB" sz="2800" dirty="0">
                <a:latin typeface="Times New Roman" panose="02020603050405020304" pitchFamily="18" charset="0"/>
                <a:cs typeface="Times New Roman" panose="02020603050405020304" pitchFamily="18" charset="0"/>
              </a:rPr>
              <a:t>are sustained and are more than the usual one second cycle, the periodontal  fluid is squeezed out and pain is felt as the tooth displaced in to the periodontal ligament space.</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914400" y="2362200"/>
            <a:ext cx="3468370" cy="2057400"/>
          </a:xfrm>
        </p:spPr>
        <p:txBody>
          <a:bodyPr>
            <a:normAutofit/>
          </a:bodyPr>
          <a:lstStyle/>
          <a:p>
            <a:r>
              <a:rPr lang="en-GB" sz="2400" b="1" dirty="0"/>
              <a:t>Histological changes during tooth movement</a:t>
            </a:r>
          </a:p>
        </p:txBody>
      </p:sp>
      <p:pic>
        <p:nvPicPr>
          <p:cNvPr id="2" name="Picture Placeholder 1" descr="ortho"/>
          <p:cNvPicPr>
            <a:picLocks noGrp="1" noChangeAspect="1"/>
          </p:cNvPicPr>
          <p:nvPr>
            <p:ph type="pic" idx="1"/>
          </p:nvPr>
        </p:nvPicPr>
        <p:blipFill>
          <a:blip r:embed="rId2"/>
          <a:stretch>
            <a:fillRect/>
          </a:stretch>
        </p:blipFill>
        <p:spPr>
          <a:xfrm>
            <a:off x="4829175" y="-7620"/>
            <a:ext cx="7406640" cy="681037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HISTOLOGY OF TOOTH MOVEMENT </a:t>
            </a:r>
            <a:endParaRPr lang="en-US" sz="3200" b="1" dirty="0"/>
          </a:p>
        </p:txBody>
      </p:sp>
      <p:sp>
        <p:nvSpPr>
          <p:cNvPr id="3" name="Content Placeholder 2"/>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When Force is applied on a tooth to bring about orthodontic movement, it results in formation of areas of pressure and tension around the tooth.</a:t>
            </a:r>
          </a:p>
          <a:p>
            <a:r>
              <a:rPr lang="en-GB" sz="2400" dirty="0">
                <a:latin typeface="Times New Roman" panose="02020603050405020304" pitchFamily="18" charset="0"/>
                <a:cs typeface="Times New Roman" panose="02020603050405020304" pitchFamily="18" charset="0"/>
              </a:rPr>
              <a:t>Areas of pressure are formed in the direction of the tooth movement, while areas of tension form in the opposite direction.</a:t>
            </a:r>
          </a:p>
          <a:p>
            <a:r>
              <a:rPr lang="en-GB" sz="2400" dirty="0">
                <a:latin typeface="Times New Roman" panose="02020603050405020304" pitchFamily="18" charset="0"/>
                <a:cs typeface="Times New Roman" panose="02020603050405020304" pitchFamily="18" charset="0"/>
              </a:rPr>
              <a:t>Bone is a living tissue, which reacts to pressure and tension in certain defined manner.</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1" y="1143000"/>
            <a:ext cx="11430000" cy="3657600"/>
          </a:xfrm>
        </p:spPr>
        <p:txBody>
          <a:bodyPr>
            <a:normAutofit/>
          </a:bodyPr>
          <a:lstStyle/>
          <a:p>
            <a:r>
              <a:rPr lang="en-GB" sz="2400" dirty="0">
                <a:latin typeface="Times New Roman" panose="02020603050405020304" pitchFamily="18" charset="0"/>
                <a:cs typeface="Times New Roman" panose="02020603050405020304" pitchFamily="18" charset="0"/>
              </a:rPr>
              <a:t>Bone surface subjected to pressure reacts by bone </a:t>
            </a:r>
            <a:r>
              <a:rPr lang="en-GB" sz="2400" dirty="0" err="1">
                <a:latin typeface="Times New Roman" panose="02020603050405020304" pitchFamily="18" charset="0"/>
                <a:cs typeface="Times New Roman" panose="02020603050405020304" pitchFamily="18" charset="0"/>
              </a:rPr>
              <a:t>resoption</a:t>
            </a:r>
            <a:r>
              <a:rPr lang="en-GB" sz="2400" dirty="0">
                <a:latin typeface="Times New Roman" panose="02020603050405020304" pitchFamily="18" charset="0"/>
                <a:cs typeface="Times New Roman" panose="02020603050405020304" pitchFamily="18" charset="0"/>
              </a:rPr>
              <a:t> while bone subjected to tension exhibits depositions.</a:t>
            </a:r>
          </a:p>
          <a:p>
            <a:r>
              <a:rPr lang="en-GB" sz="2400" dirty="0">
                <a:latin typeface="Times New Roman" panose="02020603050405020304" pitchFamily="18" charset="0"/>
                <a:cs typeface="Times New Roman" panose="02020603050405020304" pitchFamily="18" charset="0"/>
              </a:rPr>
              <a:t>When a tooth is moved due to application of an orthodontic forces, there is bone </a:t>
            </a:r>
            <a:r>
              <a:rPr lang="en-GB" sz="2400" dirty="0" err="1">
                <a:latin typeface="Times New Roman" panose="02020603050405020304" pitchFamily="18" charset="0"/>
                <a:cs typeface="Times New Roman" panose="02020603050405020304" pitchFamily="18" charset="0"/>
              </a:rPr>
              <a:t>resorption</a:t>
            </a:r>
            <a:r>
              <a:rPr lang="en-GB" sz="2400" dirty="0">
                <a:latin typeface="Times New Roman" panose="02020603050405020304" pitchFamily="18" charset="0"/>
                <a:cs typeface="Times New Roman" panose="02020603050405020304" pitchFamily="18" charset="0"/>
              </a:rPr>
              <a:t> on the pressure aide and new bone formation on the side of tension.</a:t>
            </a:r>
          </a:p>
          <a:p>
            <a:endParaRPr lang="en-GB"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631504" y="188640"/>
            <a:ext cx="9260115" cy="1103091"/>
          </a:xfrm>
        </p:spPr>
        <p:txBody>
          <a:bodyPr>
            <a:normAutofit/>
          </a:bodyPr>
          <a:lstStyle/>
          <a:p>
            <a:pPr algn="ctr"/>
            <a:r>
              <a:rPr lang="en-US" b="1" dirty="0" smtClean="0">
                <a:solidFill>
                  <a:schemeClr val="tx1"/>
                </a:solidFill>
                <a:effectLst/>
                <a:latin typeface="Times New Roman" panose="02020603050405020304" pitchFamily="18" charset="0"/>
                <a:cs typeface="Times New Roman" panose="02020603050405020304" pitchFamily="18" charset="0"/>
              </a:rPr>
              <a:t>Specific learning Objectives </a:t>
            </a:r>
            <a:endParaRPr lang="en-US" sz="3100" b="1" dirty="0">
              <a:effectLst/>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224581544"/>
              </p:ext>
            </p:extLst>
          </p:nvPr>
        </p:nvGraphicFramePr>
        <p:xfrm>
          <a:off x="2197561" y="1052736"/>
          <a:ext cx="8127999" cy="569976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835478058"/>
                    </a:ext>
                  </a:extLst>
                </a:gridCol>
                <a:gridCol w="2709333">
                  <a:extLst>
                    <a:ext uri="{9D8B030D-6E8A-4147-A177-3AD203B41FA5}">
                      <a16:colId xmlns:a16="http://schemas.microsoft.com/office/drawing/2014/main" val="3652206149"/>
                    </a:ext>
                  </a:extLst>
                </a:gridCol>
                <a:gridCol w="2709333">
                  <a:extLst>
                    <a:ext uri="{9D8B030D-6E8A-4147-A177-3AD203B41FA5}">
                      <a16:colId xmlns:a16="http://schemas.microsoft.com/office/drawing/2014/main" val="3828276593"/>
                    </a:ext>
                  </a:extLst>
                </a:gridCol>
              </a:tblGrid>
              <a:tr h="362609">
                <a:tc>
                  <a:txBody>
                    <a:bodyPr/>
                    <a:lstStyle/>
                    <a:p>
                      <a:pPr algn="ctr"/>
                      <a:r>
                        <a:rPr lang="en-US" dirty="0" smtClean="0"/>
                        <a:t>CORE AREAS</a:t>
                      </a:r>
                      <a:endParaRPr lang="en-US" dirty="0"/>
                    </a:p>
                  </a:txBody>
                  <a:tcPr/>
                </a:tc>
                <a:tc>
                  <a:txBody>
                    <a:bodyPr/>
                    <a:lstStyle/>
                    <a:p>
                      <a:pPr algn="ctr"/>
                      <a:r>
                        <a:rPr lang="en-US" dirty="0" smtClean="0"/>
                        <a:t>DOMAIN</a:t>
                      </a:r>
                      <a:endParaRPr lang="en-US" dirty="0"/>
                    </a:p>
                  </a:txBody>
                  <a:tcPr/>
                </a:tc>
                <a:tc>
                  <a:txBody>
                    <a:bodyPr/>
                    <a:lstStyle/>
                    <a:p>
                      <a:pPr algn="ctr"/>
                      <a:r>
                        <a:rPr lang="en-US" dirty="0" smtClean="0"/>
                        <a:t>CATEGORY</a:t>
                      </a:r>
                      <a:endParaRPr lang="en-US" dirty="0"/>
                    </a:p>
                  </a:txBody>
                  <a:tcPr/>
                </a:tc>
                <a:extLst>
                  <a:ext uri="{0D108BD9-81ED-4DB2-BD59-A6C34878D82A}">
                    <a16:rowId xmlns:a16="http://schemas.microsoft.com/office/drawing/2014/main" val="3303900876"/>
                  </a:ext>
                </a:extLst>
              </a:tr>
              <a:tr h="5662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altLang="en-US" sz="1600" b="0" dirty="0" smtClean="0">
                          <a:latin typeface="+mn-lt"/>
                          <a:cs typeface="Times New Roman" panose="02020603050405020304" pitchFamily="18" charset="0"/>
                        </a:rPr>
                        <a:t> PHYSIOLOGIC TOOTH MOVEMENT</a:t>
                      </a:r>
                    </a:p>
                  </a:txBody>
                  <a:tcPr/>
                </a:tc>
                <a:tc>
                  <a:txBody>
                    <a:bodyPr/>
                    <a:lstStyle/>
                    <a:p>
                      <a:r>
                        <a:rPr lang="en-US" dirty="0" smtClean="0"/>
                        <a:t>AFFECTIVE</a:t>
                      </a:r>
                      <a:endParaRPr lang="en-US" dirty="0"/>
                    </a:p>
                  </a:txBody>
                  <a:tcPr/>
                </a:tc>
                <a:tc>
                  <a:txBody>
                    <a:bodyPr/>
                    <a:lstStyle/>
                    <a:p>
                      <a:r>
                        <a:rPr lang="en-US" dirty="0" smtClean="0"/>
                        <a:t>NICE TO KNOW</a:t>
                      </a:r>
                      <a:endParaRPr lang="en-US" dirty="0"/>
                    </a:p>
                  </a:txBody>
                  <a:tcPr/>
                </a:tc>
                <a:extLst>
                  <a:ext uri="{0D108BD9-81ED-4DB2-BD59-A6C34878D82A}">
                    <a16:rowId xmlns:a16="http://schemas.microsoft.com/office/drawing/2014/main" val="4062821912"/>
                  </a:ext>
                </a:extLst>
              </a:tr>
              <a:tr h="5662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altLang="en-US" sz="1600" b="0" dirty="0" smtClean="0">
                          <a:latin typeface="+mn-lt"/>
                          <a:cs typeface="Times New Roman" panose="02020603050405020304" pitchFamily="18" charset="0"/>
                        </a:rPr>
                        <a:t>HISTOLOGY OF TOOTH MOVEMENT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AFFECTIVE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mn-lt"/>
                          <a:ea typeface="+mn-ea"/>
                          <a:cs typeface="+mn-cs"/>
                        </a:rPr>
                        <a:t>MUST KNOW</a:t>
                      </a:r>
                    </a:p>
                  </a:txBody>
                  <a:tcPr/>
                </a:tc>
                <a:extLst>
                  <a:ext uri="{0D108BD9-81ED-4DB2-BD59-A6C34878D82A}">
                    <a16:rowId xmlns:a16="http://schemas.microsoft.com/office/drawing/2014/main" val="1545171783"/>
                  </a:ext>
                </a:extLst>
              </a:tr>
              <a:tr h="5662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altLang="en-US" sz="1600" b="0" dirty="0" smtClean="0">
                          <a:latin typeface="+mn-lt"/>
                          <a:cs typeface="Times New Roman" panose="02020603050405020304" pitchFamily="18" charset="0"/>
                        </a:rPr>
                        <a:t>OPTIMUM ORTHODONTIC FORCE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COGNITIVE</a:t>
                      </a:r>
                    </a:p>
                  </a:txBody>
                  <a:tcPr/>
                </a:tc>
                <a:tc>
                  <a:txBody>
                    <a:bodyPr/>
                    <a:lstStyle/>
                    <a:p>
                      <a:r>
                        <a:rPr lang="en-US" dirty="0" smtClean="0"/>
                        <a:t>MUST KNOW</a:t>
                      </a:r>
                      <a:endParaRPr lang="en-US" dirty="0"/>
                    </a:p>
                  </a:txBody>
                  <a:tcPr/>
                </a:tc>
                <a:extLst>
                  <a:ext uri="{0D108BD9-81ED-4DB2-BD59-A6C34878D82A}">
                    <a16:rowId xmlns:a16="http://schemas.microsoft.com/office/drawing/2014/main" val="218556853"/>
                  </a:ext>
                </a:extLst>
              </a:tr>
              <a:tr h="36260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altLang="en-US" sz="1600" b="0" dirty="0" smtClean="0">
                          <a:latin typeface="+mn-lt"/>
                          <a:cs typeface="Times New Roman" panose="02020603050405020304" pitchFamily="18" charset="0"/>
                        </a:rPr>
                        <a:t>HYALINIZATION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AFFECTIVE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MUST KNOW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58370348"/>
                  </a:ext>
                </a:extLst>
              </a:tr>
              <a:tr h="566266">
                <a:tc>
                  <a:txBody>
                    <a:bodyPr/>
                    <a:lstStyle/>
                    <a:p>
                      <a:r>
                        <a:rPr lang="en-IN" altLang="en-US" sz="1600" b="0" dirty="0" smtClean="0">
                          <a:latin typeface="Rockwell" panose="02060603020205020403" pitchFamily="18" charset="0"/>
                          <a:cs typeface="Times New Roman" panose="02020603050405020304" pitchFamily="18" charset="0"/>
                        </a:rPr>
                        <a:t>PHASE OF TOOTH MOVEMENT</a:t>
                      </a:r>
                      <a:endParaRPr lang="en-US" sz="1600" b="0" dirty="0">
                        <a:latin typeface="Rockwell" panose="02060603020205020403" pitchFamily="18"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COGNITIVE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NICE TO KNOW</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654817772"/>
                  </a:ext>
                </a:extLst>
              </a:tr>
              <a:tr h="56626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altLang="en-US" sz="1600" b="0" dirty="0" smtClean="0">
                          <a:latin typeface="Rockwell" panose="02060603020205020403" pitchFamily="18" charset="0"/>
                          <a:cs typeface="Times New Roman" panose="02020603050405020304" pitchFamily="18" charset="0"/>
                        </a:rPr>
                        <a:t>THEORIES OF TOOTH MOVEMENT</a:t>
                      </a:r>
                    </a:p>
                  </a:txBody>
                  <a:tcPr/>
                </a:tc>
                <a:tc>
                  <a:txBody>
                    <a:bodyPr/>
                    <a:lstStyle/>
                    <a:p>
                      <a:r>
                        <a:rPr lang="en-US" dirty="0" smtClean="0"/>
                        <a:t>COGNITIVE</a:t>
                      </a:r>
                      <a:endParaRPr lang="en-US" dirty="0"/>
                    </a:p>
                  </a:txBody>
                  <a:tcPr/>
                </a:tc>
                <a:tc>
                  <a:txBody>
                    <a:bodyPr/>
                    <a:lstStyle/>
                    <a:p>
                      <a:r>
                        <a:rPr lang="en-US" dirty="0" smtClean="0"/>
                        <a:t>NICE TO KNOW</a:t>
                      </a:r>
                      <a:endParaRPr lang="en-US" dirty="0"/>
                    </a:p>
                  </a:txBody>
                  <a:tcPr/>
                </a:tc>
                <a:extLst>
                  <a:ext uri="{0D108BD9-81ED-4DB2-BD59-A6C34878D82A}">
                    <a16:rowId xmlns:a16="http://schemas.microsoft.com/office/drawing/2014/main" val="528832111"/>
                  </a:ext>
                </a:extLst>
              </a:tr>
              <a:tr h="362609">
                <a:tc>
                  <a:txBody>
                    <a:bodyPr/>
                    <a:lstStyle/>
                    <a:p>
                      <a:r>
                        <a:rPr lang="en-IN" altLang="en-US" sz="1600" b="0" dirty="0" smtClean="0">
                          <a:latin typeface="Rockwell" panose="02060603020205020403" pitchFamily="18" charset="0"/>
                          <a:cs typeface="Times New Roman" panose="02020603050405020304" pitchFamily="18" charset="0"/>
                        </a:rPr>
                        <a:t>BONE DEPOSITION</a:t>
                      </a:r>
                      <a:endParaRPr lang="en-US" sz="1600" b="0" dirty="0">
                        <a:latin typeface="Rockwell" panose="02060603020205020403"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PSYCHOMOTOR</a:t>
                      </a:r>
                    </a:p>
                  </a:txBody>
                  <a:tcPr/>
                </a:tc>
                <a:tc>
                  <a:txBody>
                    <a:bodyPr/>
                    <a:lstStyle/>
                    <a:p>
                      <a:r>
                        <a:rPr lang="en-US" dirty="0" smtClean="0"/>
                        <a:t>DESIRE TO KNOW</a:t>
                      </a:r>
                      <a:endParaRPr lang="en-US" dirty="0"/>
                    </a:p>
                  </a:txBody>
                  <a:tcPr/>
                </a:tc>
                <a:extLst>
                  <a:ext uri="{0D108BD9-81ED-4DB2-BD59-A6C34878D82A}">
                    <a16:rowId xmlns:a16="http://schemas.microsoft.com/office/drawing/2014/main" val="2618697137"/>
                  </a:ext>
                </a:extLst>
              </a:tr>
              <a:tr h="6258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altLang="en-US" sz="1600" b="0" dirty="0" smtClean="0">
                          <a:latin typeface="Rockwell" panose="02060603020205020403" pitchFamily="18" charset="0"/>
                          <a:cs typeface="Times New Roman" panose="02020603050405020304" pitchFamily="18" charset="0"/>
                        </a:rPr>
                        <a:t>BONE RESORPTION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PSYCHOMOTOR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DESIRE TO KNOW</a:t>
                      </a:r>
                    </a:p>
                    <a:p>
                      <a:endParaRPr lang="en-US" dirty="0"/>
                    </a:p>
                  </a:txBody>
                  <a:tcPr/>
                </a:tc>
                <a:extLst>
                  <a:ext uri="{0D108BD9-81ED-4DB2-BD59-A6C34878D82A}">
                    <a16:rowId xmlns:a16="http://schemas.microsoft.com/office/drawing/2014/main" val="4128708668"/>
                  </a:ext>
                </a:extLst>
              </a:tr>
              <a:tr h="10431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altLang="en-US" sz="1600" b="0" dirty="0" smtClean="0">
                          <a:latin typeface="Rockwell" panose="02060603020205020403" pitchFamily="18" charset="0"/>
                          <a:cs typeface="Times New Roman" panose="02020603050405020304" pitchFamily="18" charset="0"/>
                        </a:rPr>
                        <a:t>BIOCHEMICAL REACTION TO ORTHODONTIC TOOTH MOVEMENT</a:t>
                      </a:r>
                    </a:p>
                    <a:p>
                      <a:endParaRPr lang="en-US" sz="1600" b="0" dirty="0">
                        <a:latin typeface="Rockwell" panose="02060603020205020403"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AFFECTIVE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DESIRE TO KNOW</a:t>
                      </a:r>
                    </a:p>
                    <a:p>
                      <a:endParaRPr lang="en-US" dirty="0"/>
                    </a:p>
                  </a:txBody>
                  <a:tcPr/>
                </a:tc>
                <a:extLst>
                  <a:ext uri="{0D108BD9-81ED-4DB2-BD59-A6C34878D82A}">
                    <a16:rowId xmlns:a16="http://schemas.microsoft.com/office/drawing/2014/main" val="449994488"/>
                  </a:ext>
                </a:extLst>
              </a:tr>
            </a:tbl>
          </a:graphicData>
        </a:graphic>
      </p:graphicFrame>
    </p:spTree>
    <p:extLst>
      <p:ext uri="{BB962C8B-B14F-4D97-AF65-F5344CB8AC3E}">
        <p14:creationId xmlns:p14="http://schemas.microsoft.com/office/powerpoint/2010/main" val="36343963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1" y="1143000"/>
            <a:ext cx="11430000" cy="3657600"/>
          </a:xfrm>
        </p:spPr>
        <p:txBody>
          <a:bodyPr>
            <a:normAutofit/>
          </a:bodyPr>
          <a:lstStyle/>
          <a:p>
            <a:r>
              <a:rPr lang="en-GB" sz="2400" dirty="0">
                <a:latin typeface="Times New Roman" panose="02020603050405020304" pitchFamily="18" charset="0"/>
                <a:cs typeface="Times New Roman" panose="02020603050405020304" pitchFamily="18" charset="0"/>
                <a:sym typeface="+mn-ea"/>
              </a:rPr>
              <a:t>The </a:t>
            </a:r>
            <a:r>
              <a:rPr lang="en-GB" sz="2400" dirty="0" smtClean="0">
                <a:latin typeface="Times New Roman" panose="02020603050405020304" pitchFamily="18" charset="0"/>
                <a:cs typeface="Times New Roman" panose="02020603050405020304" pitchFamily="18" charset="0"/>
                <a:sym typeface="+mn-ea"/>
              </a:rPr>
              <a:t>histological </a:t>
            </a:r>
            <a:r>
              <a:rPr lang="en-GB" sz="2400" dirty="0">
                <a:latin typeface="Times New Roman" panose="02020603050405020304" pitchFamily="18" charset="0"/>
                <a:cs typeface="Times New Roman" panose="02020603050405020304" pitchFamily="18" charset="0"/>
                <a:sym typeface="+mn-ea"/>
              </a:rPr>
              <a:t>changes seen during tooth movement vary according to the amount and duration of force applied.</a:t>
            </a:r>
            <a:endParaRPr lang="en-GB"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sym typeface="+mn-ea"/>
              </a:rPr>
              <a:t>The </a:t>
            </a:r>
            <a:r>
              <a:rPr lang="en-GB" sz="2400" dirty="0" smtClean="0">
                <a:latin typeface="Times New Roman" panose="02020603050405020304" pitchFamily="18" charset="0"/>
                <a:cs typeface="Times New Roman" panose="02020603050405020304" pitchFamily="18" charset="0"/>
                <a:sym typeface="+mn-ea"/>
              </a:rPr>
              <a:t>histological </a:t>
            </a:r>
            <a:r>
              <a:rPr lang="en-GB" sz="2400" dirty="0">
                <a:latin typeface="Times New Roman" panose="02020603050405020304" pitchFamily="18" charset="0"/>
                <a:cs typeface="Times New Roman" panose="02020603050405020304" pitchFamily="18" charset="0"/>
                <a:sym typeface="+mn-ea"/>
              </a:rPr>
              <a:t>changes seen during tooth movement can be studied under two headings as:</a:t>
            </a:r>
            <a:endParaRPr lang="en-GB" sz="2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GB" sz="2400" dirty="0">
                <a:latin typeface="Times New Roman" panose="02020603050405020304" pitchFamily="18" charset="0"/>
                <a:cs typeface="Times New Roman" panose="02020603050405020304" pitchFamily="18" charset="0"/>
                <a:sym typeface="+mn-ea"/>
              </a:rPr>
              <a:t>Changes following application of mild forces.</a:t>
            </a:r>
            <a:endParaRPr lang="en-GB" sz="2400"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GB" sz="2400" dirty="0">
                <a:latin typeface="Times New Roman" panose="02020603050405020304" pitchFamily="18" charset="0"/>
                <a:cs typeface="Times New Roman" panose="02020603050405020304" pitchFamily="18" charset="0"/>
                <a:sym typeface="+mn-ea"/>
              </a:rPr>
              <a:t>Changes following application of extreme force.</a:t>
            </a:r>
            <a:endParaRPr lang="en-GB" sz="2400" dirty="0">
              <a:latin typeface="Times New Roman" panose="02020603050405020304" pitchFamily="18" charset="0"/>
              <a:cs typeface="Times New Roman" panose="02020603050405020304" pitchFamily="18" charset="0"/>
            </a:endParaRPr>
          </a:p>
          <a:p>
            <a:endParaRPr lang="en-US" sz="2400" dirty="0"/>
          </a:p>
          <a:p>
            <a:endParaRPr lang="en-GB" sz="2400" dirty="0">
              <a:latin typeface="Times New Roman" panose="02020603050405020304" pitchFamily="18" charset="0"/>
              <a:cs typeface="Times New Roman" panose="02020603050405020304" pitchFamily="18" charset="0"/>
            </a:endParaRPr>
          </a:p>
          <a:p>
            <a:endParaRPr lang="en-GB"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Changes following application of mild force </a:t>
            </a:r>
          </a:p>
        </p:txBody>
      </p:sp>
      <p:sp>
        <p:nvSpPr>
          <p:cNvPr id="3" name="Content Placeholder 2"/>
          <p:cNvSpPr>
            <a:spLocks noGrp="1"/>
          </p:cNvSpPr>
          <p:nvPr>
            <p:ph idx="1"/>
          </p:nvPr>
        </p:nvSpPr>
        <p:spPr/>
        <p:txBody>
          <a:bodyPr>
            <a:normAutofit/>
          </a:bodyPr>
          <a:lstStyle/>
          <a:p>
            <a:r>
              <a:rPr lang="en-US" sz="2400" dirty="0">
                <a:latin typeface="Times New Roman" panose="02020603050405020304" pitchFamily="18" charset="0"/>
                <a:cs typeface="Times New Roman" panose="02020603050405020304" pitchFamily="18" charset="0"/>
              </a:rPr>
              <a:t>When a force is applied to a tooth areas of pressure and tension are produced.</a:t>
            </a:r>
          </a:p>
          <a:p>
            <a:pPr>
              <a:buFont typeface="Wingdings" panose="05000000000000000000" pitchFamily="2" charset="2"/>
              <a:buChar char="v"/>
            </a:pPr>
            <a:r>
              <a:rPr lang="en-US" sz="2400" dirty="0">
                <a:latin typeface="Akenaten" pitchFamily="2" charset="0"/>
                <a:cs typeface="Times New Roman" panose="02020603050405020304" pitchFamily="18" charset="0"/>
              </a:rPr>
              <a:t>Changes on pressure side</a:t>
            </a:r>
            <a:r>
              <a:rPr lang="en-US" sz="2400" dirty="0">
                <a:latin typeface="Times New Roman" panose="02020603050405020304" pitchFamily="18" charset="0"/>
                <a:cs typeface="Times New Roman" panose="02020603050405020304" pitchFamily="18" charset="0"/>
              </a:rPr>
              <a:t>: the periodontal ligament in the direction of a tooth movement gets compressed to almost 1?3</a:t>
            </a:r>
            <a:r>
              <a:rPr lang="en-US" sz="2400" baseline="30000" dirty="0">
                <a:latin typeface="Times New Roman" panose="02020603050405020304" pitchFamily="18" charset="0"/>
                <a:cs typeface="Times New Roman" panose="02020603050405020304" pitchFamily="18" charset="0"/>
              </a:rPr>
              <a:t>rd</a:t>
            </a:r>
            <a:r>
              <a:rPr lang="en-US" sz="2400" dirty="0">
                <a:latin typeface="Times New Roman" panose="02020603050405020304" pitchFamily="18" charset="0"/>
                <a:cs typeface="Times New Roman" panose="02020603050405020304" pitchFamily="18" charset="0"/>
              </a:rPr>
              <a:t> of its  </a:t>
            </a:r>
            <a:r>
              <a:rPr lang="en-US" sz="2400" dirty="0" smtClean="0">
                <a:latin typeface="Times New Roman" panose="02020603050405020304" pitchFamily="18" charset="0"/>
                <a:cs typeface="Times New Roman" panose="02020603050405020304" pitchFamily="18" charset="0"/>
              </a:rPr>
              <a:t>original  </a:t>
            </a:r>
            <a:r>
              <a:rPr lang="en-US" sz="2400" dirty="0">
                <a:latin typeface="Times New Roman" panose="02020603050405020304" pitchFamily="18" charset="0"/>
                <a:cs typeface="Times New Roman" panose="02020603050405020304" pitchFamily="18" charset="0"/>
              </a:rPr>
              <a:t>thickness.</a:t>
            </a:r>
          </a:p>
          <a:p>
            <a:pPr>
              <a:buFont typeface="Wingdings" panose="05000000000000000000" pitchFamily="2" charset="2"/>
              <a:buChar char="v"/>
            </a:pPr>
            <a:r>
              <a:rPr lang="en-US" sz="2400" dirty="0">
                <a:latin typeface="Times New Roman" panose="02020603050405020304" pitchFamily="18" charset="0"/>
                <a:cs typeface="Times New Roman" panose="02020603050405020304" pitchFamily="18" charset="0"/>
              </a:rPr>
              <a:t>A marked increased in the  </a:t>
            </a:r>
            <a:r>
              <a:rPr lang="en-US" sz="2400" dirty="0" err="1">
                <a:latin typeface="Times New Roman" panose="02020603050405020304" pitchFamily="18" charset="0"/>
                <a:cs typeface="Times New Roman" panose="02020603050405020304" pitchFamily="18" charset="0"/>
              </a:rPr>
              <a:t>vascularity</a:t>
            </a:r>
            <a:r>
              <a:rPr lang="en-US" sz="2400" dirty="0">
                <a:latin typeface="Times New Roman" panose="02020603050405020304" pitchFamily="18" charset="0"/>
                <a:cs typeface="Times New Roman" panose="02020603050405020304" pitchFamily="18" charset="0"/>
              </a:rPr>
              <a:t>  of periodontal ligament on this side is observed due to increase in capillary blood supply.</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685801"/>
            <a:ext cx="9525000" cy="5693866"/>
          </a:xfrm>
          <a:prstGeom prst="rect">
            <a:avLst/>
          </a:prstGeom>
        </p:spPr>
        <p:txBody>
          <a:bodyPr wrap="square">
            <a:spAutoFit/>
          </a:bodyPr>
          <a:lstStyle/>
          <a:p>
            <a:pPr marL="342900" indent="-342900">
              <a:buClr>
                <a:schemeClr val="accent1"/>
              </a:buClr>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This increased in blood supply helps in mobilization of cells such as fibroblasts and  </a:t>
            </a:r>
            <a:r>
              <a:rPr lang="en-US" sz="2800" dirty="0" err="1">
                <a:latin typeface="Times New Roman" panose="02020603050405020304" pitchFamily="18" charset="0"/>
                <a:cs typeface="Times New Roman" panose="02020603050405020304" pitchFamily="18" charset="0"/>
              </a:rPr>
              <a:t>osteoclasts</a:t>
            </a:r>
            <a:r>
              <a:rPr lang="en-US" sz="2800" dirty="0">
                <a:latin typeface="Times New Roman" panose="02020603050405020304" pitchFamily="18" charset="0"/>
                <a:cs typeface="Times New Roman" panose="02020603050405020304" pitchFamily="18" charset="0"/>
              </a:rPr>
              <a:t>.</a:t>
            </a:r>
          </a:p>
          <a:p>
            <a:pPr marL="342900" indent="-342900">
              <a:buClr>
                <a:schemeClr val="accent1"/>
              </a:buClr>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Osteoclasts</a:t>
            </a:r>
            <a:r>
              <a:rPr lang="en-US" sz="2800" dirty="0">
                <a:latin typeface="Times New Roman" panose="02020603050405020304" pitchFamily="18" charset="0"/>
                <a:cs typeface="Times New Roman" panose="02020603050405020304" pitchFamily="18" charset="0"/>
              </a:rPr>
              <a:t> are bone </a:t>
            </a:r>
            <a:r>
              <a:rPr lang="en-US" sz="2800" dirty="0" err="1">
                <a:latin typeface="Times New Roman" panose="02020603050405020304" pitchFamily="18" charset="0"/>
                <a:cs typeface="Times New Roman" panose="02020603050405020304" pitchFamily="18" charset="0"/>
              </a:rPr>
              <a:t>resorbing</a:t>
            </a:r>
            <a:r>
              <a:rPr lang="en-US" sz="2800" dirty="0">
                <a:latin typeface="Times New Roman" panose="02020603050405020304" pitchFamily="18" charset="0"/>
                <a:cs typeface="Times New Roman" panose="02020603050405020304" pitchFamily="18" charset="0"/>
              </a:rPr>
              <a:t> cells that line up along the socket wall on the pressure side.</a:t>
            </a:r>
          </a:p>
          <a:p>
            <a:pPr marL="342900" indent="-342900">
              <a:buClr>
                <a:schemeClr val="accent1"/>
              </a:buClr>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They lie with in shallow depression in bone called </a:t>
            </a:r>
            <a:r>
              <a:rPr lang="en-US" sz="2800" dirty="0" err="1">
                <a:latin typeface="Times New Roman" panose="02020603050405020304" pitchFamily="18" charset="0"/>
                <a:cs typeface="Times New Roman" panose="02020603050405020304" pitchFamily="18" charset="0"/>
              </a:rPr>
              <a:t>Howship’s</a:t>
            </a:r>
            <a:r>
              <a:rPr lang="en-US" sz="2800" dirty="0">
                <a:latin typeface="Times New Roman" panose="02020603050405020304" pitchFamily="18" charset="0"/>
                <a:cs typeface="Times New Roman" panose="02020603050405020304" pitchFamily="18" charset="0"/>
              </a:rPr>
              <a:t> lacunae.</a:t>
            </a:r>
          </a:p>
          <a:p>
            <a:pPr marL="342900" indent="-342900">
              <a:buClr>
                <a:schemeClr val="accent1"/>
              </a:buClr>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A change in orientation of the bony </a:t>
            </a:r>
            <a:r>
              <a:rPr lang="en-US" sz="2800" dirty="0" err="1">
                <a:latin typeface="Times New Roman" panose="02020603050405020304" pitchFamily="18" charset="0"/>
                <a:cs typeface="Times New Roman" panose="02020603050405020304" pitchFamily="18" charset="0"/>
              </a:rPr>
              <a:t>trabeculae</a:t>
            </a:r>
            <a:r>
              <a:rPr lang="en-US" sz="2800" dirty="0">
                <a:latin typeface="Times New Roman" panose="02020603050405020304" pitchFamily="18" charset="0"/>
                <a:cs typeface="Times New Roman" panose="02020603050405020304" pitchFamily="18" charset="0"/>
              </a:rPr>
              <a:t> is seen several weeks after continued orthodontic force appliance.</a:t>
            </a:r>
          </a:p>
          <a:p>
            <a:pPr marL="342900" indent="-342900">
              <a:buClr>
                <a:schemeClr val="accent1"/>
              </a:buClr>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The  </a:t>
            </a:r>
            <a:r>
              <a:rPr lang="en-US" sz="2800" dirty="0" err="1">
                <a:latin typeface="Times New Roman" panose="02020603050405020304" pitchFamily="18" charset="0"/>
                <a:cs typeface="Times New Roman" panose="02020603050405020304" pitchFamily="18" charset="0"/>
              </a:rPr>
              <a:t>trabeculae</a:t>
            </a:r>
            <a:r>
              <a:rPr lang="en-US" sz="2800" dirty="0">
                <a:latin typeface="Times New Roman" panose="02020603050405020304" pitchFamily="18" charset="0"/>
                <a:cs typeface="Times New Roman" panose="02020603050405020304" pitchFamily="18" charset="0"/>
              </a:rPr>
              <a:t> which are usually parallel to the long axis of teeth become horizontally oriented </a:t>
            </a:r>
            <a:r>
              <a:rPr lang="en-US" sz="2800" dirty="0" err="1">
                <a:latin typeface="Times New Roman" panose="02020603050405020304" pitchFamily="18" charset="0"/>
                <a:cs typeface="Times New Roman" panose="02020603050405020304" pitchFamily="18" charset="0"/>
              </a:rPr>
              <a:t>i.e</a:t>
            </a:r>
            <a:r>
              <a:rPr lang="en-US" sz="2800" dirty="0">
                <a:latin typeface="Times New Roman" panose="02020603050405020304" pitchFamily="18" charset="0"/>
                <a:cs typeface="Times New Roman" panose="02020603050405020304" pitchFamily="18" charset="0"/>
              </a:rPr>
              <a:t>  parallel to the direction of orthodontic force.</a:t>
            </a:r>
          </a:p>
          <a:p>
            <a:pPr marL="342900" indent="-342900">
              <a:buClr>
                <a:schemeClr val="accent1"/>
              </a:buClr>
              <a:buFont typeface="Wingdings" panose="05000000000000000000" pitchFamily="2" charset="2"/>
              <a:buChar char="v"/>
            </a:pPr>
            <a:endParaRPr lang="en-US" sz="2800" dirty="0">
              <a:latin typeface="Times New Roman" panose="02020603050405020304" pitchFamily="18" charset="0"/>
              <a:cs typeface="Times New Roman" panose="02020603050405020304" pitchFamily="18" charset="0"/>
            </a:endParaRPr>
          </a:p>
          <a:p>
            <a:pPr marL="342900" indent="-342900">
              <a:buClr>
                <a:schemeClr val="accent1"/>
              </a:buClr>
              <a:buFont typeface="Wingdings" panose="05000000000000000000" pitchFamily="2" charset="2"/>
              <a:buChar char="v"/>
            </a:pPr>
            <a:endParaRPr lang="en-US"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1" y="803275"/>
            <a:ext cx="11734800" cy="4530725"/>
          </a:xfrm>
        </p:spPr>
        <p:txBody>
          <a:bodyPr>
            <a:normAutofit/>
          </a:bodyPr>
          <a:lstStyle/>
          <a:p>
            <a:pPr>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The </a:t>
            </a:r>
            <a:r>
              <a:rPr lang="en-US" sz="2800" dirty="0" err="1">
                <a:latin typeface="Times New Roman" panose="02020603050405020304" pitchFamily="18" charset="0"/>
                <a:cs typeface="Times New Roman" panose="02020603050405020304" pitchFamily="18" charset="0"/>
              </a:rPr>
              <a:t>trabecular</a:t>
            </a:r>
            <a:r>
              <a:rPr lang="en-US" sz="2800" dirty="0">
                <a:latin typeface="Times New Roman" panose="02020603050405020304" pitchFamily="18" charset="0"/>
                <a:cs typeface="Times New Roman" panose="02020603050405020304" pitchFamily="18" charset="0"/>
              </a:rPr>
              <a:t> pattern reverts back to normal pattern during retention phase of treatment.</a:t>
            </a:r>
          </a:p>
          <a:p>
            <a:pPr>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The </a:t>
            </a:r>
            <a:r>
              <a:rPr lang="en-US" sz="2800" dirty="0" err="1">
                <a:latin typeface="Times New Roman" panose="02020603050405020304" pitchFamily="18" charset="0"/>
                <a:cs typeface="Times New Roman" panose="02020603050405020304" pitchFamily="18" charset="0"/>
              </a:rPr>
              <a:t>osteoclasts</a:t>
            </a:r>
            <a:r>
              <a:rPr lang="en-US" sz="2800" dirty="0">
                <a:latin typeface="Times New Roman" panose="02020603050405020304" pitchFamily="18" charset="0"/>
                <a:cs typeface="Times New Roman" panose="02020603050405020304" pitchFamily="18" charset="0"/>
              </a:rPr>
              <a:t> that lie with in </a:t>
            </a:r>
            <a:r>
              <a:rPr lang="en-US" sz="2800" dirty="0" err="1">
                <a:latin typeface="Times New Roman" panose="02020603050405020304" pitchFamily="18" charset="0"/>
                <a:cs typeface="Times New Roman" panose="02020603050405020304" pitchFamily="18" charset="0"/>
              </a:rPr>
              <a:t>Howship’s</a:t>
            </a:r>
            <a:r>
              <a:rPr lang="en-US" sz="2800" dirty="0">
                <a:latin typeface="Times New Roman" panose="02020603050405020304" pitchFamily="18" charset="0"/>
                <a:cs typeface="Times New Roman" panose="02020603050405020304" pitchFamily="18" charset="0"/>
              </a:rPr>
              <a:t>  lacunae start </a:t>
            </a:r>
            <a:r>
              <a:rPr lang="en-US" sz="2800" dirty="0" err="1">
                <a:latin typeface="Times New Roman" panose="02020603050405020304" pitchFamily="18" charset="0"/>
                <a:cs typeface="Times New Roman" panose="02020603050405020304" pitchFamily="18" charset="0"/>
              </a:rPr>
              <a:t>resorbing</a:t>
            </a:r>
            <a:r>
              <a:rPr lang="en-US" sz="2800" dirty="0">
                <a:latin typeface="Times New Roman" panose="02020603050405020304" pitchFamily="18" charset="0"/>
                <a:cs typeface="Times New Roman" panose="02020603050405020304" pitchFamily="18" charset="0"/>
              </a:rPr>
              <a:t> bone.</a:t>
            </a:r>
          </a:p>
          <a:p>
            <a:pPr>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When the forces applied are within physiologic limits, the </a:t>
            </a:r>
            <a:r>
              <a:rPr lang="en-US" sz="2800" dirty="0" err="1">
                <a:latin typeface="Times New Roman" panose="02020603050405020304" pitchFamily="18" charset="0"/>
                <a:cs typeface="Times New Roman" panose="02020603050405020304" pitchFamily="18" charset="0"/>
              </a:rPr>
              <a:t>resorption</a:t>
            </a:r>
            <a:r>
              <a:rPr lang="en-US" sz="2800" dirty="0">
                <a:latin typeface="Times New Roman" panose="02020603050405020304" pitchFamily="18" charset="0"/>
                <a:cs typeface="Times New Roman" panose="02020603050405020304" pitchFamily="18" charset="0"/>
              </a:rPr>
              <a:t> is seen in the alveolar plate immediately adjacent to the ligament .</a:t>
            </a:r>
          </a:p>
          <a:p>
            <a:pPr>
              <a:buFont typeface="Wingdings" panose="05000000000000000000" pitchFamily="2" charset="2"/>
              <a:buChar char="v"/>
            </a:pPr>
            <a:r>
              <a:rPr lang="en-US" sz="2800" dirty="0">
                <a:latin typeface="Times New Roman" panose="02020603050405020304" pitchFamily="18" charset="0"/>
                <a:cs typeface="Times New Roman" panose="02020603050405020304" pitchFamily="18" charset="0"/>
              </a:rPr>
              <a:t>This kind of </a:t>
            </a:r>
            <a:r>
              <a:rPr lang="en-US" sz="2800" dirty="0" err="1">
                <a:latin typeface="Times New Roman" panose="02020603050405020304" pitchFamily="18" charset="0"/>
                <a:cs typeface="Times New Roman" panose="02020603050405020304" pitchFamily="18" charset="0"/>
              </a:rPr>
              <a:t>resorption</a:t>
            </a:r>
            <a:r>
              <a:rPr lang="en-US" sz="2800" dirty="0">
                <a:latin typeface="Times New Roman" panose="02020603050405020304" pitchFamily="18" charset="0"/>
                <a:cs typeface="Times New Roman" panose="02020603050405020304" pitchFamily="18" charset="0"/>
              </a:rPr>
              <a:t> is called frontal </a:t>
            </a:r>
            <a:r>
              <a:rPr lang="en-US" sz="2800" dirty="0" err="1">
                <a:latin typeface="Times New Roman" panose="02020603050405020304" pitchFamily="18" charset="0"/>
                <a:cs typeface="Times New Roman" panose="02020603050405020304" pitchFamily="18" charset="0"/>
              </a:rPr>
              <a:t>resorption</a:t>
            </a:r>
            <a:r>
              <a:rPr lang="en-US" sz="28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Change on tension side</a:t>
            </a:r>
            <a:endParaRPr lang="en-US" dirty="0"/>
          </a:p>
        </p:txBody>
      </p:sp>
      <p:sp>
        <p:nvSpPr>
          <p:cNvPr id="3" name="Content Placeholder 2"/>
          <p:cNvSpPr>
            <a:spLocks noGrp="1"/>
          </p:cNvSpPr>
          <p:nvPr>
            <p:ph idx="1"/>
          </p:nvPr>
        </p:nvSpPr>
        <p:spPr/>
        <p:txBody>
          <a:bodyPr>
            <a:noAutofit/>
          </a:bodyPr>
          <a:lstStyle/>
          <a:p>
            <a:r>
              <a:rPr lang="en-GB" sz="2400" dirty="0">
                <a:latin typeface="Times New Roman" panose="02020603050405020304" pitchFamily="18" charset="0"/>
                <a:cs typeface="Times New Roman" panose="02020603050405020304" pitchFamily="18" charset="0"/>
              </a:rPr>
              <a:t>The area of the tooth opposite to the direction of force is called tension side.</a:t>
            </a:r>
          </a:p>
          <a:p>
            <a:r>
              <a:rPr lang="en-GB" sz="2400" dirty="0">
                <a:latin typeface="Times New Roman" panose="02020603050405020304" pitchFamily="18" charset="0"/>
                <a:cs typeface="Times New Roman" panose="02020603050405020304" pitchFamily="18" charset="0"/>
              </a:rPr>
              <a:t>On application of orthodontic force, the periodontal membrane on the tension side gets stretched.</a:t>
            </a:r>
          </a:p>
          <a:p>
            <a:r>
              <a:rPr lang="en-GB" sz="2400" dirty="0">
                <a:latin typeface="Times New Roman" panose="02020603050405020304" pitchFamily="18" charset="0"/>
                <a:cs typeface="Times New Roman" panose="02020603050405020304" pitchFamily="18" charset="0"/>
              </a:rPr>
              <a:t>Thus the distance between the alveolar process and </a:t>
            </a:r>
            <a:r>
              <a:rPr lang="en-GB" sz="2400" dirty="0" err="1">
                <a:latin typeface="Times New Roman" panose="02020603050405020304" pitchFamily="18" charset="0"/>
                <a:cs typeface="Times New Roman" panose="02020603050405020304" pitchFamily="18" charset="0"/>
              </a:rPr>
              <a:t>tge</a:t>
            </a:r>
            <a:r>
              <a:rPr lang="en-GB" sz="2400" dirty="0">
                <a:latin typeface="Times New Roman" panose="02020603050405020304" pitchFamily="18" charset="0"/>
                <a:cs typeface="Times New Roman" panose="02020603050405020304" pitchFamily="18" charset="0"/>
              </a:rPr>
              <a:t> tooth is widened</a:t>
            </a:r>
          </a:p>
          <a:p>
            <a:r>
              <a:rPr lang="en-GB" sz="2400" dirty="0">
                <a:latin typeface="Times New Roman" panose="02020603050405020304" pitchFamily="18" charset="0"/>
                <a:cs typeface="Times New Roman" panose="02020603050405020304" pitchFamily="18" charset="0"/>
              </a:rPr>
              <a:t>In addition to stretching of the periodontal fibres, a raised </a:t>
            </a:r>
            <a:r>
              <a:rPr lang="en-GB" sz="2400" dirty="0" err="1">
                <a:latin typeface="Times New Roman" panose="02020603050405020304" pitchFamily="18" charset="0"/>
                <a:cs typeface="Times New Roman" panose="02020603050405020304" pitchFamily="18" charset="0"/>
              </a:rPr>
              <a:t>vascularity</a:t>
            </a:r>
            <a:r>
              <a:rPr lang="en-GB" sz="2400" dirty="0">
                <a:latin typeface="Times New Roman" panose="02020603050405020304" pitchFamily="18" charset="0"/>
                <a:cs typeface="Times New Roman" panose="02020603050405020304" pitchFamily="18" charset="0"/>
              </a:rPr>
              <a:t> is seen on the tension side just as on the pressure side.</a:t>
            </a:r>
          </a:p>
          <a:p>
            <a:r>
              <a:rPr lang="en-GB" sz="2400" dirty="0">
                <a:latin typeface="Times New Roman" panose="02020603050405020304" pitchFamily="18" charset="0"/>
                <a:cs typeface="Times New Roman" panose="02020603050405020304" pitchFamily="18" charset="0"/>
              </a:rPr>
              <a:t>The raised </a:t>
            </a:r>
            <a:r>
              <a:rPr lang="en-GB" sz="2400" dirty="0" err="1" smtClean="0">
                <a:latin typeface="Times New Roman" panose="02020603050405020304" pitchFamily="18" charset="0"/>
                <a:cs typeface="Times New Roman" panose="02020603050405020304" pitchFamily="18" charset="0"/>
              </a:rPr>
              <a:t>vascularity</a:t>
            </a:r>
            <a:r>
              <a:rPr lang="en-GB" sz="2400" dirty="0" smtClean="0">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causes mobilization of cells such as fibroblasts and </a:t>
            </a:r>
            <a:r>
              <a:rPr lang="en-GB" sz="2400" dirty="0" err="1">
                <a:latin typeface="Times New Roman" panose="02020603050405020304" pitchFamily="18" charset="0"/>
                <a:cs typeface="Times New Roman" panose="02020603050405020304" pitchFamily="18" charset="0"/>
              </a:rPr>
              <a:t>ostroblasts</a:t>
            </a:r>
            <a:r>
              <a:rPr lang="en-GB" sz="2400" dirty="0">
                <a:latin typeface="Times New Roman" panose="02020603050405020304" pitchFamily="18" charset="0"/>
                <a:cs typeface="Times New Roman" panose="02020603050405020304" pitchFamily="18" charset="0"/>
              </a:rPr>
              <a:t> in this area.</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5800" y="609601"/>
            <a:ext cx="9677400" cy="3810000"/>
          </a:xfrm>
        </p:spPr>
        <p:txBody>
          <a:bodyPr>
            <a:normAutofit/>
          </a:bodyPr>
          <a:lstStyle/>
          <a:p>
            <a:r>
              <a:rPr lang="en-GB" sz="2400" dirty="0">
                <a:latin typeface="Times New Roman" panose="02020603050405020304" pitchFamily="18" charset="0"/>
                <a:cs typeface="Times New Roman" panose="02020603050405020304" pitchFamily="18" charset="0"/>
              </a:rPr>
              <a:t>In response to this traction, </a:t>
            </a:r>
            <a:r>
              <a:rPr lang="en-GB" sz="2400" dirty="0" err="1">
                <a:latin typeface="Times New Roman" panose="02020603050405020304" pitchFamily="18" charset="0"/>
                <a:cs typeface="Times New Roman" panose="02020603050405020304" pitchFamily="18" charset="0"/>
              </a:rPr>
              <a:t>osteoid</a:t>
            </a:r>
            <a:r>
              <a:rPr lang="en-GB" sz="2400" dirty="0">
                <a:latin typeface="Times New Roman" panose="02020603050405020304" pitchFamily="18" charset="0"/>
                <a:cs typeface="Times New Roman" panose="02020603050405020304" pitchFamily="18" charset="0"/>
              </a:rPr>
              <a:t> is laid down by </a:t>
            </a:r>
            <a:r>
              <a:rPr lang="en-GB" sz="2400" dirty="0" err="1">
                <a:latin typeface="Times New Roman" panose="02020603050405020304" pitchFamily="18" charset="0"/>
                <a:cs typeface="Times New Roman" panose="02020603050405020304" pitchFamily="18" charset="0"/>
              </a:rPr>
              <a:t>osteoblasts</a:t>
            </a:r>
            <a:r>
              <a:rPr lang="en-GB" sz="2400" dirty="0">
                <a:latin typeface="Times New Roman" panose="02020603050405020304" pitchFamily="18" charset="0"/>
                <a:cs typeface="Times New Roman" panose="02020603050405020304" pitchFamily="18" charset="0"/>
              </a:rPr>
              <a:t> in the periodontal </a:t>
            </a:r>
            <a:r>
              <a:rPr lang="en-GB" sz="2400" dirty="0" smtClean="0">
                <a:latin typeface="Times New Roman" panose="02020603050405020304" pitchFamily="18" charset="0"/>
                <a:cs typeface="Times New Roman" panose="02020603050405020304" pitchFamily="18" charset="0"/>
              </a:rPr>
              <a:t>ligament </a:t>
            </a:r>
            <a:r>
              <a:rPr lang="en-GB" sz="2400" dirty="0">
                <a:latin typeface="Times New Roman" panose="02020603050405020304" pitchFamily="18" charset="0"/>
                <a:cs typeface="Times New Roman" panose="02020603050405020304" pitchFamily="18" charset="0"/>
              </a:rPr>
              <a:t>immediately adjacent to the lamina </a:t>
            </a:r>
            <a:r>
              <a:rPr lang="en-GB" sz="2400" dirty="0" err="1">
                <a:latin typeface="Times New Roman" panose="02020603050405020304" pitchFamily="18" charset="0"/>
                <a:cs typeface="Times New Roman" panose="02020603050405020304" pitchFamily="18" charset="0"/>
              </a:rPr>
              <a:t>dura</a:t>
            </a:r>
            <a:r>
              <a:rPr lang="en-GB" sz="2400" dirty="0">
                <a:latin typeface="Times New Roman" panose="02020603050405020304" pitchFamily="18" charset="0"/>
                <a:cs typeface="Times New Roman" panose="02020603050405020304" pitchFamily="18" charset="0"/>
              </a:rPr>
              <a:t>.</a:t>
            </a:r>
          </a:p>
          <a:p>
            <a:r>
              <a:rPr lang="en-GB" sz="2400" dirty="0">
                <a:latin typeface="Times New Roman" panose="02020603050405020304" pitchFamily="18" charset="0"/>
                <a:cs typeface="Times New Roman" panose="02020603050405020304" pitchFamily="18" charset="0"/>
              </a:rPr>
              <a:t>This lightly calcified bone in due course of time matures to form woven bone.</a:t>
            </a:r>
          </a:p>
          <a:p>
            <a:endParaRPr lang="en-GB" sz="2400" dirty="0"/>
          </a:p>
          <a:p>
            <a:pPr marL="0" indent="0">
              <a:buNone/>
            </a:pPr>
            <a:endParaRPr lang="en-US" sz="24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Secondary remodelling changes</a:t>
            </a:r>
            <a:endParaRPr lang="en-US"/>
          </a:p>
        </p:txBody>
      </p:sp>
      <p:sp>
        <p:nvSpPr>
          <p:cNvPr id="3" name="Content Placeholder 2"/>
          <p:cNvSpPr>
            <a:spLocks noGrp="1"/>
          </p:cNvSpPr>
          <p:nvPr>
            <p:ph idx="1"/>
          </p:nvPr>
        </p:nvSpPr>
        <p:spPr/>
        <p:txBody>
          <a:bodyPr>
            <a:noAutofit/>
          </a:bodyPr>
          <a:lstStyle/>
          <a:p>
            <a:r>
              <a:rPr lang="en-GB" sz="2400" dirty="0">
                <a:latin typeface="Times New Roman" panose="02020603050405020304" pitchFamily="18" charset="0"/>
                <a:cs typeface="Times New Roman" panose="02020603050405020304" pitchFamily="18" charset="0"/>
              </a:rPr>
              <a:t>Whenever a force is applied to move teeth, the bone immediately adjacent shows </a:t>
            </a:r>
            <a:r>
              <a:rPr lang="en-GB" sz="2400" dirty="0" err="1">
                <a:latin typeface="Times New Roman" panose="02020603050405020304" pitchFamily="18" charset="0"/>
                <a:cs typeface="Times New Roman" panose="02020603050405020304" pitchFamily="18" charset="0"/>
              </a:rPr>
              <a:t>osteoclastic</a:t>
            </a:r>
            <a:r>
              <a:rPr lang="en-GB" sz="2400" dirty="0">
                <a:latin typeface="Times New Roman" panose="02020603050405020304" pitchFamily="18" charset="0"/>
                <a:cs typeface="Times New Roman" panose="02020603050405020304" pitchFamily="18" charset="0"/>
              </a:rPr>
              <a:t>   and  </a:t>
            </a:r>
            <a:r>
              <a:rPr lang="en-GB" sz="2400" dirty="0" err="1">
                <a:latin typeface="Times New Roman" panose="02020603050405020304" pitchFamily="18" charset="0"/>
                <a:cs typeface="Times New Roman" panose="02020603050405020304" pitchFamily="18" charset="0"/>
              </a:rPr>
              <a:t>osteoblastic</a:t>
            </a:r>
            <a:r>
              <a:rPr lang="en-GB" sz="2400" dirty="0">
                <a:latin typeface="Times New Roman" panose="02020603050405020304" pitchFamily="18" charset="0"/>
                <a:cs typeface="Times New Roman" panose="02020603050405020304" pitchFamily="18" charset="0"/>
              </a:rPr>
              <a:t> activity on the pressure and tension side respectively.</a:t>
            </a:r>
          </a:p>
          <a:p>
            <a:r>
              <a:rPr lang="en-GB" sz="2400" dirty="0">
                <a:latin typeface="Times New Roman" panose="02020603050405020304" pitchFamily="18" charset="0"/>
                <a:cs typeface="Times New Roman" panose="02020603050405020304" pitchFamily="18" charset="0"/>
              </a:rPr>
              <a:t>In addition, bony changes also takes place elsewhere to maintain the width or thickness of the alveolar bone.</a:t>
            </a:r>
          </a:p>
          <a:p>
            <a:r>
              <a:rPr lang="en-GB" sz="2400" dirty="0">
                <a:latin typeface="Times New Roman" panose="02020603050405020304" pitchFamily="18" charset="0"/>
                <a:cs typeface="Times New Roman" panose="02020603050405020304" pitchFamily="18" charset="0"/>
              </a:rPr>
              <a:t>These changes are called secondary remodelling changes.</a:t>
            </a:r>
          </a:p>
          <a:p>
            <a:r>
              <a:rPr lang="en-GB" sz="2400" dirty="0">
                <a:latin typeface="Times New Roman" panose="02020603050405020304" pitchFamily="18" charset="0"/>
                <a:cs typeface="Times New Roman" panose="02020603050405020304" pitchFamily="18" charset="0"/>
              </a:rPr>
              <a:t>These compensatory structural alterations maintain the thickness of the supporting alveolar process even though the tooth may be moved over a distance several times greater than the thickness of alveolar bony plates</a:t>
            </a:r>
            <a:r>
              <a:rPr lang="en-GB" sz="2400" dirty="0"/>
              <a:t>.</a:t>
            </a:r>
            <a:endParaRPr lang="en-US" sz="24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85443" y="2438400"/>
            <a:ext cx="2695957" cy="2380810"/>
          </a:xfrm>
        </p:spPr>
        <p:txBody>
          <a:bodyPr>
            <a:normAutofit fontScale="87500" lnSpcReduction="20000"/>
          </a:bodyPr>
          <a:lstStyle/>
          <a:p>
            <a:r>
              <a:rPr lang="en-GB" sz="2400" b="1" dirty="0">
                <a:ln w="10160">
                  <a:solidFill>
                    <a:schemeClr val="bg1"/>
                  </a:solidFill>
                  <a:prstDash val="solid"/>
                </a:ln>
                <a:solidFill>
                  <a:schemeClr val="bg1"/>
                </a:solidFill>
                <a:effectLst>
                  <a:outerShdw blurRad="38100" dist="22860" dir="5400000" algn="tl" rotWithShape="0">
                    <a:srgbClr val="000000">
                      <a:alpha val="30000"/>
                    </a:srgbClr>
                  </a:outerShdw>
                </a:effectLst>
              </a:rPr>
              <a:t>A. Secondary remodelling changes seen following the application of a bodily force in a lingual direction </a:t>
            </a:r>
            <a:r>
              <a:rPr lang="en-GB" dirty="0">
                <a:ln w="10160">
                  <a:solidFill>
                    <a:schemeClr val="bg1"/>
                  </a:solidFill>
                  <a:prstDash val="solid"/>
                </a:ln>
                <a:solidFill>
                  <a:schemeClr val="bg1"/>
                </a:solidFill>
                <a:effectLst>
                  <a:outerShdw blurRad="38100" dist="22860" dir="5400000" algn="tl" rotWithShape="0">
                    <a:srgbClr val="000000">
                      <a:alpha val="30000"/>
                    </a:srgbClr>
                  </a:outerShdw>
                </a:effectLst>
              </a:rPr>
              <a:t>.</a:t>
            </a:r>
          </a:p>
        </p:txBody>
      </p:sp>
      <p:pic>
        <p:nvPicPr>
          <p:cNvPr id="6" name="Picture Placeholder 5" descr="IMG_20200227_203035"/>
          <p:cNvPicPr>
            <a:picLocks noGrp="1" noChangeAspect="1"/>
          </p:cNvPicPr>
          <p:nvPr>
            <p:ph type="pic" idx="1"/>
          </p:nvPr>
        </p:nvPicPr>
        <p:blipFill>
          <a:blip r:embed="rId2"/>
          <a:srcRect l="6899" t="11869" r="44789" b="13085"/>
          <a:stretch>
            <a:fillRect/>
          </a:stretch>
        </p:blipFill>
        <p:spPr>
          <a:xfrm rot="5400000">
            <a:off x="6301740" y="263525"/>
            <a:ext cx="5267325" cy="6288405"/>
          </a:xfrm>
          <a:prstGeom prst="round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85443" y="2590800"/>
            <a:ext cx="2772157" cy="2228410"/>
          </a:xfrm>
        </p:spPr>
        <p:txBody>
          <a:bodyPr>
            <a:normAutofit/>
          </a:bodyPr>
          <a:lstStyle/>
          <a:p>
            <a:r>
              <a:rPr lang="en-GB" b="1" dirty="0">
                <a:ln>
                  <a:solidFill>
                    <a:schemeClr val="bg1"/>
                  </a:solidFill>
                </a:ln>
                <a:solidFill>
                  <a:schemeClr val="bg1"/>
                </a:solidFill>
              </a:rPr>
              <a:t>B . Secondary remodelling changes seen following the application of a tipping force in a lingual direction </a:t>
            </a:r>
          </a:p>
        </p:txBody>
      </p:sp>
      <p:pic>
        <p:nvPicPr>
          <p:cNvPr id="3" name="Picture Placeholder 2" descr="IMG_20200227_203302"/>
          <p:cNvPicPr>
            <a:picLocks noGrp="1" noChangeAspect="1"/>
          </p:cNvPicPr>
          <p:nvPr>
            <p:ph type="pic" idx="1"/>
          </p:nvPr>
        </p:nvPicPr>
        <p:blipFill>
          <a:blip r:embed="rId2"/>
          <a:srcRect l="7216" t="11523" r="45361" b="10126"/>
          <a:stretch>
            <a:fillRect/>
          </a:stretch>
        </p:blipFill>
        <p:spPr>
          <a:xfrm rot="5400000">
            <a:off x="6217285" y="292735"/>
            <a:ext cx="5479415" cy="6272530"/>
          </a:xfrm>
          <a:prstGeom prst="round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OPTIMUM ORTHODONTIC FORCE </a:t>
            </a:r>
            <a:endParaRPr lang="en-US" sz="3200" dirty="0"/>
          </a:p>
        </p:txBody>
      </p:sp>
      <p:sp>
        <p:nvSpPr>
          <p:cNvPr id="3" name="Content Placeholder 2"/>
          <p:cNvSpPr>
            <a:spLocks noGrp="1"/>
          </p:cNvSpPr>
          <p:nvPr>
            <p:ph idx="1"/>
          </p:nvPr>
        </p:nvSpPr>
        <p:spPr/>
        <p:txBody>
          <a:bodyPr/>
          <a:lstStyle/>
          <a:p>
            <a:pPr marL="0" indent="0">
              <a:buNone/>
            </a:pPr>
            <a:r>
              <a:rPr lang="en-GB" sz="2400" dirty="0">
                <a:latin typeface="Times New Roman" panose="02020603050405020304" pitchFamily="18" charset="0"/>
                <a:cs typeface="Times New Roman" panose="02020603050405020304" pitchFamily="18" charset="0"/>
              </a:rPr>
              <a:t>Optimum orthodontic force is one, which moves teeth most rapidly in the desired direction, with the least possible damage to tissue and with minimum patient discomfort.</a:t>
            </a:r>
          </a:p>
          <a:p>
            <a:r>
              <a:rPr lang="en-GB" sz="2400" dirty="0">
                <a:latin typeface="Times New Roman" panose="02020603050405020304" pitchFamily="18" charset="0"/>
                <a:cs typeface="Times New Roman" panose="02020603050405020304" pitchFamily="18" charset="0"/>
              </a:rPr>
              <a:t>From a clinical point of view, optimum orthodontic force has the following characteristics:</a:t>
            </a:r>
          </a:p>
          <a:p>
            <a:pPr>
              <a:buNone/>
            </a:pPr>
            <a:r>
              <a:rPr lang="en-GB" sz="2400" dirty="0">
                <a:latin typeface="Times New Roman" panose="02020603050405020304" pitchFamily="18" charset="0"/>
                <a:cs typeface="Times New Roman" panose="02020603050405020304" pitchFamily="18" charset="0"/>
              </a:rPr>
              <a:t>1.Produces rapid tooth movement.</a:t>
            </a:r>
          </a:p>
          <a:p>
            <a:pPr marL="342900" indent="-342900">
              <a:buNone/>
            </a:pPr>
            <a:r>
              <a:rPr lang="en-GB" sz="2400" dirty="0">
                <a:latin typeface="Times New Roman" panose="02020603050405020304" pitchFamily="18" charset="0"/>
                <a:cs typeface="Times New Roman" panose="02020603050405020304" pitchFamily="18" charset="0"/>
              </a:rPr>
              <a:t>2.Minimal patient discomfort.</a:t>
            </a:r>
          </a:p>
          <a:p>
            <a:pPr marL="342900" indent="-342900">
              <a:buFont typeface="+mj-lt"/>
              <a:buAutoNum type="arabicPeriod"/>
            </a:pP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N" altLang="en-US" sz="3200" b="1" dirty="0"/>
              <a:t>CONTENTS</a:t>
            </a:r>
            <a:r>
              <a:rPr lang="en-US" sz="3200" b="1" dirty="0"/>
              <a:t> </a:t>
            </a:r>
          </a:p>
        </p:txBody>
      </p:sp>
      <p:sp>
        <p:nvSpPr>
          <p:cNvPr id="3" name="Content Placeholder 2"/>
          <p:cNvSpPr>
            <a:spLocks noGrp="1"/>
          </p:cNvSpPr>
          <p:nvPr>
            <p:ph idx="1"/>
          </p:nvPr>
        </p:nvSpPr>
        <p:spPr>
          <a:xfrm>
            <a:off x="4800601" y="404664"/>
            <a:ext cx="6599720" cy="6264696"/>
          </a:xfrm>
        </p:spPr>
        <p:txBody>
          <a:bodyPr>
            <a:normAutofit fontScale="60000" lnSpcReduction="20000"/>
          </a:bodyPr>
          <a:lstStyle/>
          <a:p>
            <a:pPr marL="0" indent="0" algn="l">
              <a:buNone/>
            </a:pPr>
            <a:r>
              <a:rPr lang="en-US" sz="4400" b="1" i="1" u="sng" dirty="0" smtClean="0">
                <a:latin typeface="Times New Roman" panose="02020603050405020304" pitchFamily="18" charset="0"/>
                <a:cs typeface="Times New Roman" panose="02020603050405020304" pitchFamily="18" charset="0"/>
              </a:rPr>
              <a:t>PART I</a:t>
            </a:r>
          </a:p>
          <a:p>
            <a:r>
              <a:rPr lang="en-US" sz="2400" dirty="0" smtClean="0">
                <a:latin typeface="Times New Roman" panose="02020603050405020304" pitchFamily="18" charset="0"/>
                <a:cs typeface="Times New Roman" panose="02020603050405020304" pitchFamily="18" charset="0"/>
              </a:rPr>
              <a:t> </a:t>
            </a:r>
            <a:r>
              <a:rPr lang="en-IN" altLang="en-US" sz="2400" b="1" dirty="0">
                <a:latin typeface="Times New Roman" panose="02020603050405020304" pitchFamily="18" charset="0"/>
                <a:cs typeface="Times New Roman" panose="02020603050405020304" pitchFamily="18" charset="0"/>
              </a:rPr>
              <a:t>INTRODUCTION  </a:t>
            </a:r>
          </a:p>
          <a:p>
            <a:pPr algn="l">
              <a:buFont typeface="Wingdings" panose="05000000000000000000" charset="0"/>
              <a:buChar char="§"/>
            </a:pPr>
            <a:r>
              <a:rPr lang="en-IN" altLang="en-US" sz="2400" b="1" dirty="0">
                <a:latin typeface="Times New Roman" panose="02020603050405020304" pitchFamily="18" charset="0"/>
                <a:cs typeface="Times New Roman" panose="02020603050405020304" pitchFamily="18" charset="0"/>
              </a:rPr>
              <a:t> PHYSIOLOGIC TOOTH MOVEMENT</a:t>
            </a:r>
          </a:p>
          <a:p>
            <a:pPr algn="l">
              <a:buFont typeface="Wingdings" panose="05000000000000000000" charset="0"/>
              <a:buChar char="§"/>
            </a:pPr>
            <a:r>
              <a:rPr lang="en-IN" altLang="en-US" sz="2400" b="1" dirty="0">
                <a:latin typeface="Times New Roman" panose="02020603050405020304" pitchFamily="18" charset="0"/>
                <a:cs typeface="Times New Roman" panose="02020603050405020304" pitchFamily="18" charset="0"/>
              </a:rPr>
              <a:t>HISTOLOGY OF TOOTH MOVEMENT</a:t>
            </a:r>
          </a:p>
          <a:p>
            <a:pPr algn="l">
              <a:buFont typeface="Wingdings" panose="05000000000000000000" charset="0"/>
              <a:buChar char="§"/>
            </a:pPr>
            <a:r>
              <a:rPr lang="en-IN" altLang="en-US" sz="2400" b="1" dirty="0">
                <a:latin typeface="Times New Roman" panose="02020603050405020304" pitchFamily="18" charset="0"/>
                <a:cs typeface="Times New Roman" panose="02020603050405020304" pitchFamily="18" charset="0"/>
              </a:rPr>
              <a:t>OPTIMUM ORTHODONTIC FORCE</a:t>
            </a:r>
          </a:p>
          <a:p>
            <a:pPr algn="l">
              <a:buFont typeface="Wingdings" panose="05000000000000000000" charset="0"/>
              <a:buChar char="§"/>
            </a:pPr>
            <a:r>
              <a:rPr lang="en-IN" altLang="en-US" sz="2400" b="1" dirty="0" smtClean="0">
                <a:latin typeface="Times New Roman" panose="02020603050405020304" pitchFamily="18" charset="0"/>
                <a:cs typeface="Times New Roman" panose="02020603050405020304" pitchFamily="18" charset="0"/>
              </a:rPr>
              <a:t>HYALINIZATION</a:t>
            </a:r>
          </a:p>
          <a:p>
            <a:pPr marL="0" indent="0" algn="l">
              <a:buNone/>
            </a:pPr>
            <a:r>
              <a:rPr lang="en-IN" altLang="en-US" sz="4400" b="1" i="1" u="sng" dirty="0" smtClean="0">
                <a:latin typeface="Times New Roman" panose="02020603050405020304" pitchFamily="18" charset="0"/>
                <a:cs typeface="Times New Roman" panose="02020603050405020304" pitchFamily="18" charset="0"/>
              </a:rPr>
              <a:t>PART II</a:t>
            </a:r>
            <a:endParaRPr lang="en-IN" altLang="en-US" sz="4400" b="1" i="1" u="sng" dirty="0">
              <a:latin typeface="Times New Roman" panose="02020603050405020304" pitchFamily="18" charset="0"/>
              <a:cs typeface="Times New Roman" panose="02020603050405020304" pitchFamily="18" charset="0"/>
            </a:endParaRPr>
          </a:p>
          <a:p>
            <a:pPr algn="l">
              <a:buFont typeface="Wingdings" panose="05000000000000000000" charset="0"/>
              <a:buChar char="§"/>
            </a:pPr>
            <a:r>
              <a:rPr lang="en-IN" altLang="en-US" sz="2400" b="1" dirty="0">
                <a:latin typeface="Times New Roman" panose="02020603050405020304" pitchFamily="18" charset="0"/>
                <a:cs typeface="Times New Roman" panose="02020603050405020304" pitchFamily="18" charset="0"/>
              </a:rPr>
              <a:t>PHASE OF TOOTH MOVEMENT</a:t>
            </a:r>
          </a:p>
          <a:p>
            <a:pPr algn="l">
              <a:buFont typeface="Wingdings" panose="05000000000000000000" charset="0"/>
              <a:buChar char="§"/>
            </a:pPr>
            <a:r>
              <a:rPr lang="en-IN" altLang="en-US" sz="2400" b="1" dirty="0">
                <a:latin typeface="Times New Roman" panose="02020603050405020304" pitchFamily="18" charset="0"/>
                <a:cs typeface="Times New Roman" panose="02020603050405020304" pitchFamily="18" charset="0"/>
              </a:rPr>
              <a:t>THEORIES OF TOOTH MOVEMENT</a:t>
            </a:r>
          </a:p>
          <a:p>
            <a:pPr algn="l">
              <a:buFont typeface="Wingdings" panose="05000000000000000000" charset="0"/>
              <a:buChar char="§"/>
            </a:pPr>
            <a:r>
              <a:rPr lang="en-IN" altLang="en-US" sz="2400" b="1" dirty="0">
                <a:latin typeface="Times New Roman" panose="02020603050405020304" pitchFamily="18" charset="0"/>
                <a:cs typeface="Times New Roman" panose="02020603050405020304" pitchFamily="18" charset="0"/>
              </a:rPr>
              <a:t>BONE DEPOSITION</a:t>
            </a:r>
          </a:p>
          <a:p>
            <a:pPr algn="l">
              <a:buFont typeface="Wingdings" panose="05000000000000000000" charset="0"/>
              <a:buChar char="§"/>
            </a:pPr>
            <a:r>
              <a:rPr lang="en-IN" altLang="en-US" sz="2400" b="1" dirty="0">
                <a:latin typeface="Times New Roman" panose="02020603050405020304" pitchFamily="18" charset="0"/>
                <a:cs typeface="Times New Roman" panose="02020603050405020304" pitchFamily="18" charset="0"/>
              </a:rPr>
              <a:t>BONE RESORPTION</a:t>
            </a:r>
          </a:p>
          <a:p>
            <a:pPr algn="l">
              <a:buFont typeface="Wingdings" panose="05000000000000000000" charset="0"/>
              <a:buChar char="§"/>
            </a:pPr>
            <a:r>
              <a:rPr lang="en-IN" altLang="en-US" sz="2400" b="1" dirty="0">
                <a:latin typeface="Times New Roman" panose="02020603050405020304" pitchFamily="18" charset="0"/>
                <a:cs typeface="Times New Roman" panose="02020603050405020304" pitchFamily="18" charset="0"/>
              </a:rPr>
              <a:t>BIOCHEMICAL REACTION TO ORTHODONTIC TOOTH MOVEMENT</a:t>
            </a:r>
          </a:p>
          <a:p>
            <a:pPr algn="l">
              <a:buFont typeface="Wingdings" panose="05000000000000000000" charset="0"/>
              <a:buChar char="§"/>
            </a:pPr>
            <a:endParaRPr lang="en-IN" altLang="en-US" sz="2400" b="1" dirty="0">
              <a:latin typeface="Times New Roman" panose="02020603050405020304" pitchFamily="18" charset="0"/>
              <a:cs typeface="Times New Roman" panose="02020603050405020304" pitchFamily="18" charset="0"/>
            </a:endParaRPr>
          </a:p>
          <a:p>
            <a:pPr algn="l">
              <a:buFont typeface="Wingdings" panose="05000000000000000000" charset="0"/>
              <a:buChar char="§"/>
            </a:pPr>
            <a:endParaRPr lang="en-IN" altLang="en-US" sz="2400" dirty="0">
              <a:latin typeface="Algerian" pitchFamily="82" charset="0"/>
            </a:endParaRPr>
          </a:p>
          <a:p>
            <a:pPr algn="l">
              <a:buFont typeface="Wingdings" panose="05000000000000000000" charset="0"/>
              <a:buChar char="§"/>
            </a:pPr>
            <a:endParaRPr lang="en-US" sz="2800" dirty="0">
              <a:latin typeface="Times New Roman" panose="02020603050405020304" pitchFamily="18" charset="0"/>
              <a:cs typeface="Times New Roman" panose="02020603050405020304" pitchFamily="18" charset="0"/>
            </a:endParaRPr>
          </a:p>
          <a:p>
            <a:pPr algn="ctr">
              <a:buNone/>
            </a:pPr>
            <a:r>
              <a:rPr lang="en-US" dirty="0">
                <a:latin typeface="Algerian" pitchFamily="82" charset="0"/>
              </a:rPr>
              <a:t>                             </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2751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t>Changes following application of extreme forces</a:t>
            </a:r>
            <a:endParaRPr lang="en-US"/>
          </a:p>
        </p:txBody>
      </p:sp>
      <p:sp>
        <p:nvSpPr>
          <p:cNvPr id="3" name="Content Placeholder 2"/>
          <p:cNvSpPr>
            <a:spLocks noGrp="1"/>
          </p:cNvSpPr>
          <p:nvPr>
            <p:ph idx="1"/>
          </p:nvPr>
        </p:nvSpPr>
        <p:spPr/>
        <p:txBody>
          <a:bodyPr>
            <a:noAutofit/>
          </a:bodyPr>
          <a:lstStyle/>
          <a:p>
            <a:r>
              <a:rPr lang="en-GB" sz="2000" dirty="0">
                <a:latin typeface="Times New Roman" panose="02020603050405020304" pitchFamily="18" charset="0"/>
                <a:cs typeface="Times New Roman" panose="02020603050405020304" pitchFamily="18" charset="0"/>
              </a:rPr>
              <a:t>Whenever extreme forces are applied to teeth, it result in crushing or total compression of the periodontal ligament.</a:t>
            </a:r>
          </a:p>
          <a:p>
            <a:r>
              <a:rPr lang="en-GB" sz="2000" dirty="0">
                <a:latin typeface="Times New Roman" panose="02020603050405020304" pitchFamily="18" charset="0"/>
                <a:cs typeface="Times New Roman" panose="02020603050405020304" pitchFamily="18" charset="0"/>
              </a:rPr>
              <a:t>On the pressure side, the root closely approximates the lamina </a:t>
            </a:r>
            <a:r>
              <a:rPr lang="en-GB" sz="2000" dirty="0" err="1">
                <a:latin typeface="Times New Roman" panose="02020603050405020304" pitchFamily="18" charset="0"/>
                <a:cs typeface="Times New Roman" panose="02020603050405020304" pitchFamily="18" charset="0"/>
              </a:rPr>
              <a:t>dura</a:t>
            </a:r>
            <a:r>
              <a:rPr lang="en-GB" sz="2000" dirty="0">
                <a:latin typeface="Times New Roman" panose="02020603050405020304" pitchFamily="18" charset="0"/>
                <a:cs typeface="Times New Roman" panose="02020603050405020304" pitchFamily="18" charset="0"/>
              </a:rPr>
              <a:t> , compresses the periodontal ligament and leads to occlusion of blood vessels.</a:t>
            </a:r>
          </a:p>
          <a:p>
            <a:r>
              <a:rPr lang="en-GB" sz="2000" dirty="0">
                <a:latin typeface="Times New Roman" panose="02020603050405020304" pitchFamily="18" charset="0"/>
                <a:cs typeface="Times New Roman" panose="02020603050405020304" pitchFamily="18" charset="0"/>
              </a:rPr>
              <a:t>The ligament is hence deprived of its nutritional supply leading to regressive changes called hyalinization.</a:t>
            </a:r>
          </a:p>
          <a:p>
            <a:r>
              <a:rPr lang="en-GB" sz="2000" dirty="0">
                <a:latin typeface="Times New Roman" panose="02020603050405020304" pitchFamily="18" charset="0"/>
                <a:cs typeface="Times New Roman" panose="02020603050405020304" pitchFamily="18" charset="0"/>
              </a:rPr>
              <a:t>In this case, the bone cannot  </a:t>
            </a:r>
            <a:r>
              <a:rPr lang="en-GB" sz="2000" dirty="0" err="1">
                <a:latin typeface="Times New Roman" panose="02020603050405020304" pitchFamily="18" charset="0"/>
                <a:cs typeface="Times New Roman" panose="02020603050405020304" pitchFamily="18" charset="0"/>
              </a:rPr>
              <a:t>resorb</a:t>
            </a:r>
            <a:r>
              <a:rPr lang="en-GB" sz="2000" dirty="0">
                <a:latin typeface="Times New Roman" panose="02020603050405020304" pitchFamily="18" charset="0"/>
                <a:cs typeface="Times New Roman" panose="02020603050405020304" pitchFamily="18" charset="0"/>
              </a:rPr>
              <a:t>  in the frontal portion adjacent to the teeth.</a:t>
            </a:r>
          </a:p>
          <a:p>
            <a:r>
              <a:rPr lang="en-GB" sz="2000" dirty="0">
                <a:latin typeface="Times New Roman" panose="02020603050405020304" pitchFamily="18" charset="0"/>
                <a:cs typeface="Times New Roman" panose="02020603050405020304" pitchFamily="18" charset="0"/>
              </a:rPr>
              <a:t>Rather bone  </a:t>
            </a:r>
            <a:r>
              <a:rPr lang="en-GB" sz="2000" dirty="0" err="1">
                <a:latin typeface="Times New Roman" panose="02020603050405020304" pitchFamily="18" charset="0"/>
                <a:cs typeface="Times New Roman" panose="02020603050405020304" pitchFamily="18" charset="0"/>
              </a:rPr>
              <a:t>resorption</a:t>
            </a:r>
            <a:r>
              <a:rPr lang="en-GB" sz="2000" dirty="0">
                <a:latin typeface="Times New Roman" panose="02020603050405020304" pitchFamily="18" charset="0"/>
                <a:cs typeface="Times New Roman" panose="02020603050405020304" pitchFamily="18" charset="0"/>
              </a:rPr>
              <a:t>  occur in the adjacent marrow spaces and in the alveolar plate below, behind and above the </a:t>
            </a:r>
            <a:r>
              <a:rPr lang="en-GB" sz="2000" dirty="0" err="1">
                <a:latin typeface="Times New Roman" panose="02020603050405020304" pitchFamily="18" charset="0"/>
                <a:cs typeface="Times New Roman" panose="02020603050405020304" pitchFamily="18" charset="0"/>
              </a:rPr>
              <a:t>hyalinized</a:t>
            </a:r>
            <a:r>
              <a:rPr lang="en-GB" sz="2000" dirty="0">
                <a:latin typeface="Times New Roman" panose="02020603050405020304" pitchFamily="18" charset="0"/>
                <a:cs typeface="Times New Roman" panose="02020603050405020304" pitchFamily="18" charset="0"/>
              </a:rPr>
              <a:t>  zones.</a:t>
            </a:r>
          </a:p>
          <a:p>
            <a:r>
              <a:rPr lang="en-GB" sz="2000" dirty="0">
                <a:latin typeface="Times New Roman" panose="02020603050405020304" pitchFamily="18" charset="0"/>
                <a:cs typeface="Times New Roman" panose="02020603050405020304" pitchFamily="18" charset="0"/>
              </a:rPr>
              <a:t>This kind of </a:t>
            </a:r>
            <a:r>
              <a:rPr lang="en-GB" sz="2000" dirty="0" err="1">
                <a:latin typeface="Times New Roman" panose="02020603050405020304" pitchFamily="18" charset="0"/>
                <a:cs typeface="Times New Roman" panose="02020603050405020304" pitchFamily="18" charset="0"/>
              </a:rPr>
              <a:t>resorption</a:t>
            </a:r>
            <a:r>
              <a:rPr lang="en-GB" sz="2000" dirty="0">
                <a:latin typeface="Times New Roman" panose="02020603050405020304" pitchFamily="18" charset="0"/>
                <a:cs typeface="Times New Roman" panose="02020603050405020304" pitchFamily="18" charset="0"/>
              </a:rPr>
              <a:t>  is called undermining or rearward </a:t>
            </a:r>
            <a:r>
              <a:rPr lang="en-GB" sz="2000" dirty="0" err="1">
                <a:latin typeface="Times New Roman" panose="02020603050405020304" pitchFamily="18" charset="0"/>
                <a:cs typeface="Times New Roman" panose="02020603050405020304" pitchFamily="18" charset="0"/>
              </a:rPr>
              <a:t>resorption</a:t>
            </a:r>
            <a:r>
              <a:rPr lang="en-GB" sz="2000" dirty="0">
                <a:latin typeface="Times New Roman" panose="02020603050405020304" pitchFamily="18" charset="0"/>
                <a:cs typeface="Times New Roman" panose="02020603050405020304" pitchFamily="18" charset="0"/>
              </a:rPr>
              <a:t>.</a:t>
            </a:r>
          </a:p>
          <a:p>
            <a:endParaRPr lang="en-GB" sz="20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990601" y="533401"/>
            <a:ext cx="10744200" cy="5105400"/>
          </a:xfrm>
        </p:spPr>
        <p:txBody>
          <a:bodyPr>
            <a:normAutofit/>
          </a:bodyPr>
          <a:lstStyle/>
          <a:p>
            <a:r>
              <a:rPr lang="en-GB" sz="2400" dirty="0">
                <a:latin typeface="Times New Roman" panose="02020603050405020304" pitchFamily="18" charset="0"/>
                <a:cs typeface="Times New Roman" panose="02020603050405020304" pitchFamily="18" charset="0"/>
              </a:rPr>
              <a:t>On the tension side, the periodontal ligament gets over- stretched leading to tearing of blood vessels and ischemia.</a:t>
            </a:r>
          </a:p>
          <a:p>
            <a:r>
              <a:rPr lang="en-GB" sz="2400" dirty="0">
                <a:latin typeface="Times New Roman" panose="02020603050405020304" pitchFamily="18" charset="0"/>
                <a:cs typeface="Times New Roman" panose="02020603050405020304" pitchFamily="18" charset="0"/>
              </a:rPr>
              <a:t>Thus  when extreme force is applied there is a net increase in  </a:t>
            </a:r>
            <a:r>
              <a:rPr lang="en-GB" sz="2400" dirty="0" err="1">
                <a:latin typeface="Times New Roman" panose="02020603050405020304" pitchFamily="18" charset="0"/>
                <a:cs typeface="Times New Roman" panose="02020603050405020304" pitchFamily="18" charset="0"/>
              </a:rPr>
              <a:t>osteoclastic</a:t>
            </a:r>
            <a:r>
              <a:rPr lang="en-GB" sz="2400" dirty="0">
                <a:latin typeface="Times New Roman" panose="02020603050405020304" pitchFamily="18" charset="0"/>
                <a:cs typeface="Times New Roman" panose="02020603050405020304" pitchFamily="18" charset="0"/>
              </a:rPr>
              <a:t>  activity as compared to bone formation with the result that tooth becomes loosened in its socket.</a:t>
            </a:r>
          </a:p>
          <a:p>
            <a:r>
              <a:rPr lang="en-GB" sz="2400" dirty="0">
                <a:latin typeface="Times New Roman" panose="02020603050405020304" pitchFamily="18" charset="0"/>
                <a:cs typeface="Times New Roman" panose="02020603050405020304" pitchFamily="18" charset="0"/>
              </a:rPr>
              <a:t>In addition, pain and </a:t>
            </a:r>
            <a:r>
              <a:rPr lang="en-GB" sz="2400" dirty="0" smtClean="0">
                <a:latin typeface="Times New Roman" panose="02020603050405020304" pitchFamily="18" charset="0"/>
                <a:cs typeface="Times New Roman" panose="02020603050405020304" pitchFamily="18" charset="0"/>
              </a:rPr>
              <a:t>hyperaemia  </a:t>
            </a:r>
            <a:r>
              <a:rPr lang="en-GB" sz="2400" dirty="0">
                <a:latin typeface="Times New Roman" panose="02020603050405020304" pitchFamily="18" charset="0"/>
                <a:cs typeface="Times New Roman" panose="02020603050405020304" pitchFamily="18" charset="0"/>
              </a:rPr>
              <a:t>of the </a:t>
            </a:r>
            <a:r>
              <a:rPr lang="en-GB" sz="2400" dirty="0" err="1">
                <a:latin typeface="Times New Roman" panose="02020603050405020304" pitchFamily="18" charset="0"/>
                <a:cs typeface="Times New Roman" panose="02020603050405020304" pitchFamily="18" charset="0"/>
              </a:rPr>
              <a:t>gingiva</a:t>
            </a:r>
            <a:r>
              <a:rPr lang="en-GB" sz="2400" dirty="0">
                <a:latin typeface="Times New Roman" panose="02020603050405020304" pitchFamily="18" charset="0"/>
                <a:cs typeface="Times New Roman" panose="02020603050405020304" pitchFamily="18" charset="0"/>
              </a:rPr>
              <a:t> may occur due to application of extreme forces during orthodontic tooth movement.</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OPTIMUM ORTHODONTIC FORCE </a:t>
            </a:r>
            <a:endParaRPr lang="en-US" sz="3200" b="1" dirty="0"/>
          </a:p>
        </p:txBody>
      </p:sp>
      <p:sp>
        <p:nvSpPr>
          <p:cNvPr id="3" name="Content Placeholder 2"/>
          <p:cNvSpPr>
            <a:spLocks noGrp="1"/>
          </p:cNvSpPr>
          <p:nvPr>
            <p:ph idx="1"/>
          </p:nvPr>
        </p:nvSpPr>
        <p:spPr/>
        <p:txBody>
          <a:bodyPr/>
          <a:lstStyle/>
          <a:p>
            <a:pPr marL="0" indent="0">
              <a:buNone/>
            </a:pPr>
            <a:r>
              <a:rPr lang="en-GB" sz="2400" dirty="0">
                <a:latin typeface="Times New Roman" panose="02020603050405020304" pitchFamily="18" charset="0"/>
                <a:cs typeface="Times New Roman" panose="02020603050405020304" pitchFamily="18" charset="0"/>
              </a:rPr>
              <a:t>Optimum orthodontic force is one, which moves teeth most rapidly in the desired direction, with the least possible damage to tissue and with minimum patient discomfort.</a:t>
            </a:r>
          </a:p>
          <a:p>
            <a:r>
              <a:rPr lang="en-GB" sz="2400" dirty="0">
                <a:latin typeface="Times New Roman" panose="02020603050405020304" pitchFamily="18" charset="0"/>
                <a:cs typeface="Times New Roman" panose="02020603050405020304" pitchFamily="18" charset="0"/>
              </a:rPr>
              <a:t>From a clinical point of view, optimum orthodontic force has the following characteristics:</a:t>
            </a:r>
          </a:p>
          <a:p>
            <a:pPr marL="342900" indent="-342900">
              <a:buFont typeface="+mj-lt"/>
              <a:buAutoNum type="arabicPeriod"/>
            </a:pPr>
            <a:r>
              <a:rPr lang="en-GB" sz="2400" dirty="0">
                <a:latin typeface="Times New Roman" panose="02020603050405020304" pitchFamily="18" charset="0"/>
                <a:cs typeface="Times New Roman" panose="02020603050405020304" pitchFamily="18" charset="0"/>
              </a:rPr>
              <a:t>Produces rapid tooth movement.</a:t>
            </a:r>
          </a:p>
          <a:p>
            <a:pPr marL="342900" indent="-342900">
              <a:buFont typeface="+mj-lt"/>
              <a:buAutoNum type="arabicPeriod"/>
            </a:pPr>
            <a:r>
              <a:rPr lang="en-GB" sz="2400" dirty="0">
                <a:latin typeface="Times New Roman" panose="02020603050405020304" pitchFamily="18" charset="0"/>
                <a:cs typeface="Times New Roman" panose="02020603050405020304" pitchFamily="18" charset="0"/>
              </a:rPr>
              <a:t>Minimal patient discomfort.</a:t>
            </a:r>
          </a:p>
          <a:p>
            <a:pPr marL="342900" indent="-342900">
              <a:buFont typeface="+mj-lt"/>
              <a:buAutoNum type="arabicPeriod"/>
            </a:pP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p:nvPr/>
        </p:nvSpPr>
        <p:spPr>
          <a:xfrm>
            <a:off x="990600" y="609600"/>
            <a:ext cx="8610600" cy="5248275"/>
          </a:xfrm>
          <a:prstGeom prst="rect">
            <a:avLst/>
          </a:prstGeom>
          <a:ln>
            <a:solidFill>
              <a:schemeClr val="bg1"/>
            </a:solidFill>
          </a:ln>
        </p:spPr>
        <p:txBody>
          <a:bodyPr vert="horz" lIns="91440" tIns="45720" rIns="91440" bIns="45720" rtlCol="0">
            <a:normAutofit/>
          </a:bodyPr>
          <a:lstStyle/>
          <a:p>
            <a:pPr marL="457200" marR="0" lvl="0" indent="-457200" algn="l" defTabSz="914400" rtl="0" eaLnBrk="1" fontAlgn="auto" latinLnBrk="0" hangingPunct="1">
              <a:lnSpc>
                <a:spcPct val="120000"/>
              </a:lnSpc>
              <a:spcBef>
                <a:spcPts val="1000"/>
              </a:spcBef>
              <a:spcAft>
                <a:spcPts val="0"/>
              </a:spcAft>
              <a:buClr>
                <a:schemeClr val="accent1"/>
              </a:buClr>
              <a:buSzPct val="110000"/>
              <a:buFont typeface="Wingdings" panose="05000000000000000000" pitchFamily="2" charset="2"/>
              <a:buNone/>
              <a:defRPr/>
            </a:pPr>
            <a:r>
              <a:rPr kumimoji="0" lang="en-GB"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3.The lag phase of tooth movement is minimal.</a:t>
            </a:r>
          </a:p>
          <a:p>
            <a:pPr marL="228600" marR="0" lvl="0" indent="-228600" algn="l" defTabSz="914400" rtl="0" eaLnBrk="1" fontAlgn="auto" latinLnBrk="0" hangingPunct="1">
              <a:lnSpc>
                <a:spcPct val="120000"/>
              </a:lnSpc>
              <a:spcBef>
                <a:spcPts val="1000"/>
              </a:spcBef>
              <a:spcAft>
                <a:spcPts val="0"/>
              </a:spcAft>
              <a:buClr>
                <a:schemeClr val="accent1"/>
              </a:buClr>
              <a:buSzPct val="110000"/>
              <a:buFont typeface="Wingdings" panose="05000000000000000000" pitchFamily="2" charset="2"/>
              <a:buNone/>
              <a:defRPr/>
            </a:pPr>
            <a:r>
              <a:rPr kumimoji="0" lang="en-GB"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4.No marked mobility of teeth being moved.</a:t>
            </a:r>
          </a:p>
          <a:p>
            <a:pPr marL="228600" marR="0" lvl="0" indent="-228600" algn="l" defTabSz="914400" rtl="0" eaLnBrk="1" fontAlgn="auto" latinLnBrk="0" hangingPunct="1">
              <a:lnSpc>
                <a:spcPct val="120000"/>
              </a:lnSpc>
              <a:spcBef>
                <a:spcPts val="1000"/>
              </a:spcBef>
              <a:spcAft>
                <a:spcPts val="0"/>
              </a:spcAft>
              <a:buClr>
                <a:schemeClr val="accent1"/>
              </a:buClr>
              <a:buSzPct val="110000"/>
              <a:buFont typeface="Wingdings" panose="05000000000000000000" pitchFamily="2" charset="2"/>
              <a:buNone/>
              <a:defRPr/>
            </a:pPr>
            <a:r>
              <a:rPr kumimoji="0" lang="en-GB"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5.From a  histological point of view the use of optimum orthodontic force has the following characteristics:</a:t>
            </a:r>
          </a:p>
          <a:p>
            <a:pPr marL="342900" marR="0" lvl="0" indent="-342900" algn="l" defTabSz="914400" rtl="0" eaLnBrk="1" fontAlgn="auto" latinLnBrk="0" hangingPunct="1">
              <a:lnSpc>
                <a:spcPct val="120000"/>
              </a:lnSpc>
              <a:spcBef>
                <a:spcPts val="1000"/>
              </a:spcBef>
              <a:spcAft>
                <a:spcPts val="0"/>
              </a:spcAft>
              <a:buClr>
                <a:schemeClr val="accent1"/>
              </a:buClr>
              <a:buSzPct val="110000"/>
              <a:buFont typeface="+mj-lt"/>
              <a:buAutoNum type="arabicPeriod"/>
              <a:defRPr/>
            </a:pPr>
            <a:r>
              <a:rPr kumimoji="0" lang="en-GB"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The vitality of tooth and supporting periodontal ligament is maintained.</a:t>
            </a:r>
          </a:p>
          <a:p>
            <a:pPr marL="342900" marR="0" lvl="0" indent="-342900" algn="l" defTabSz="914400" rtl="0" eaLnBrk="1" fontAlgn="auto" latinLnBrk="0" hangingPunct="1">
              <a:lnSpc>
                <a:spcPct val="120000"/>
              </a:lnSpc>
              <a:spcBef>
                <a:spcPts val="1000"/>
              </a:spcBef>
              <a:spcAft>
                <a:spcPts val="0"/>
              </a:spcAft>
              <a:buClr>
                <a:schemeClr val="accent1"/>
              </a:buClr>
              <a:buSzPct val="110000"/>
              <a:buFont typeface="+mj-lt"/>
              <a:buAutoNum type="arabicPeriod"/>
              <a:defRPr/>
            </a:pPr>
            <a:r>
              <a:rPr kumimoji="0" lang="en-GB"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Initiates maximum cellular response.</a:t>
            </a:r>
          </a:p>
          <a:p>
            <a:pPr marL="342900" marR="0" lvl="0" indent="-342900" algn="l" defTabSz="914400" rtl="0" eaLnBrk="1" fontAlgn="auto" latinLnBrk="0" hangingPunct="1">
              <a:lnSpc>
                <a:spcPct val="120000"/>
              </a:lnSpc>
              <a:spcBef>
                <a:spcPts val="1000"/>
              </a:spcBef>
              <a:spcAft>
                <a:spcPts val="0"/>
              </a:spcAft>
              <a:buClr>
                <a:schemeClr val="accent1"/>
              </a:buClr>
              <a:buSzPct val="110000"/>
              <a:buFont typeface="+mj-lt"/>
              <a:buAutoNum type="arabicPeriod"/>
              <a:defRPr/>
            </a:pPr>
            <a:r>
              <a:rPr kumimoji="0" lang="en-GB" sz="2400" b="0" i="0" u="none" strike="noStrike" kern="1200" cap="none" spc="0" normalizeH="0" baseline="0" noProof="0">
                <a:ln>
                  <a:noFill/>
                </a:ln>
                <a:solidFill>
                  <a:schemeClr val="tx1"/>
                </a:solidFill>
                <a:effectLst/>
                <a:uLnTx/>
                <a:uFillTx/>
                <a:latin typeface="Times New Roman" panose="02020603050405020304" pitchFamily="18" charset="0"/>
                <a:ea typeface="+mn-ea"/>
                <a:cs typeface="Times New Roman" panose="02020603050405020304" pitchFamily="18" charset="0"/>
              </a:rPr>
              <a:t>Produces direct or frontal resorption.</a:t>
            </a:r>
            <a:endParaRPr kumimoji="0" lang="en-US" sz="2400" b="0"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a:t>HYALINIZATION </a:t>
            </a:r>
            <a:endParaRPr lang="en-US" sz="3200" b="1" dirty="0"/>
          </a:p>
        </p:txBody>
      </p:sp>
      <p:sp>
        <p:nvSpPr>
          <p:cNvPr id="3" name="Content Placeholder 2"/>
          <p:cNvSpPr>
            <a:spLocks noGrp="1"/>
          </p:cNvSpPr>
          <p:nvPr>
            <p:ph idx="1"/>
          </p:nvPr>
        </p:nvSpPr>
        <p:spPr/>
        <p:txBody>
          <a:bodyPr>
            <a:noAutofit/>
          </a:bodyPr>
          <a:lstStyle/>
          <a:p>
            <a:pPr marL="0" indent="0"/>
            <a:r>
              <a:rPr lang="en-GB" sz="2400" dirty="0">
                <a:latin typeface="Times New Roman" panose="02020603050405020304" pitchFamily="18" charset="0"/>
                <a:cs typeface="Times New Roman" panose="02020603050405020304" pitchFamily="18" charset="0"/>
              </a:rPr>
              <a:t>Hyalinization is a form of tissue degeneration characterized by formation of a clear,  </a:t>
            </a:r>
            <a:r>
              <a:rPr lang="en-GB" sz="2400" dirty="0" err="1">
                <a:latin typeface="Times New Roman" panose="02020603050405020304" pitchFamily="18" charset="0"/>
                <a:cs typeface="Times New Roman" panose="02020603050405020304" pitchFamily="18" charset="0"/>
              </a:rPr>
              <a:t>eosinophillic</a:t>
            </a:r>
            <a:r>
              <a:rPr lang="en-GB" sz="2400" dirty="0">
                <a:latin typeface="Times New Roman" panose="02020603050405020304" pitchFamily="18" charset="0"/>
                <a:cs typeface="Times New Roman" panose="02020603050405020304" pitchFamily="18" charset="0"/>
              </a:rPr>
              <a:t>  homogenous substance.</a:t>
            </a:r>
          </a:p>
          <a:p>
            <a:pPr marL="0" indent="0"/>
            <a:r>
              <a:rPr lang="en-GB" sz="2400" dirty="0">
                <a:latin typeface="Times New Roman" panose="02020603050405020304" pitchFamily="18" charset="0"/>
                <a:cs typeface="Times New Roman" panose="02020603050405020304" pitchFamily="18" charset="0"/>
              </a:rPr>
              <a:t>This hyalinization can occur in organs such as kidney, lungs, etc.</a:t>
            </a:r>
          </a:p>
          <a:p>
            <a:pPr marL="0" indent="0"/>
            <a:r>
              <a:rPr lang="en-GB" sz="2400" dirty="0">
                <a:latin typeface="Times New Roman" panose="02020603050405020304" pitchFamily="18" charset="0"/>
                <a:cs typeface="Times New Roman" panose="02020603050405020304" pitchFamily="18" charset="0"/>
              </a:rPr>
              <a:t>Hyalinization of the periodontal ligament denotes a compressed and locally degenerated periodontal ligament.</a:t>
            </a:r>
          </a:p>
          <a:p>
            <a:pPr marL="0" indent="0"/>
            <a:r>
              <a:rPr lang="en-GB" sz="2400" dirty="0">
                <a:latin typeface="Times New Roman" panose="02020603050405020304" pitchFamily="18" charset="0"/>
                <a:cs typeface="Times New Roman" panose="02020603050405020304" pitchFamily="18" charset="0"/>
              </a:rPr>
              <a:t>Hyalinization of periodontal ligament is a reversible process.</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81000" y="838200"/>
            <a:ext cx="11277600" cy="4378325"/>
          </a:xfrm>
        </p:spPr>
        <p:txBody>
          <a:bodyPr>
            <a:normAutofit/>
          </a:bodyPr>
          <a:lstStyle/>
          <a:p>
            <a:pPr marL="0" indent="0">
              <a:buNone/>
            </a:pPr>
            <a:r>
              <a:rPr lang="en-GB" sz="2400" dirty="0">
                <a:latin typeface="Times New Roman" panose="02020603050405020304" pitchFamily="18" charset="0"/>
                <a:cs typeface="Times New Roman" panose="02020603050405020304" pitchFamily="18" charset="0"/>
              </a:rPr>
              <a:t>The changes observed during formations of  </a:t>
            </a:r>
            <a:r>
              <a:rPr lang="en-GB" sz="2400" dirty="0" err="1">
                <a:latin typeface="Times New Roman" panose="02020603050405020304" pitchFamily="18" charset="0"/>
                <a:cs typeface="Times New Roman" panose="02020603050405020304" pitchFamily="18" charset="0"/>
              </a:rPr>
              <a:t>hyalinized</a:t>
            </a:r>
            <a:r>
              <a:rPr lang="en-GB" sz="2400" dirty="0">
                <a:latin typeface="Times New Roman" panose="02020603050405020304" pitchFamily="18" charset="0"/>
                <a:cs typeface="Times New Roman" panose="02020603050405020304" pitchFamily="18" charset="0"/>
              </a:rPr>
              <a:t>  zones are as follows:</a:t>
            </a:r>
          </a:p>
          <a:p>
            <a:pPr marL="342900" indent="-342900">
              <a:buFont typeface="+mj-lt"/>
              <a:buAutoNum type="arabicPeriod"/>
            </a:pPr>
            <a:r>
              <a:rPr lang="en-GB" sz="2400" dirty="0">
                <a:latin typeface="Times New Roman" panose="02020603050405020304" pitchFamily="18" charset="0"/>
                <a:cs typeface="Times New Roman" panose="02020603050405020304" pitchFamily="18" charset="0"/>
              </a:rPr>
              <a:t>There is gradual shrinkage of periodontal ligament fibres.</a:t>
            </a:r>
          </a:p>
          <a:p>
            <a:pPr marL="342900" indent="-342900">
              <a:buFont typeface="+mj-lt"/>
              <a:buAutoNum type="arabicPeriod"/>
            </a:pPr>
            <a:r>
              <a:rPr lang="en-GB" sz="2400" dirty="0">
                <a:latin typeface="Times New Roman" panose="02020603050405020304" pitchFamily="18" charset="0"/>
                <a:cs typeface="Times New Roman" panose="02020603050405020304" pitchFamily="18" charset="0"/>
              </a:rPr>
              <a:t>The cellular structure become indistinct.</a:t>
            </a:r>
          </a:p>
          <a:p>
            <a:pPr marL="342900" indent="-342900">
              <a:buFont typeface="+mj-lt"/>
              <a:buAutoNum type="arabicPeriod"/>
            </a:pPr>
            <a:r>
              <a:rPr lang="en-GB" sz="2400" dirty="0">
                <a:latin typeface="Times New Roman" panose="02020603050405020304" pitchFamily="18" charset="0"/>
                <a:cs typeface="Times New Roman" panose="02020603050405020304" pitchFamily="18" charset="0"/>
              </a:rPr>
              <a:t>The compressed  </a:t>
            </a:r>
            <a:r>
              <a:rPr lang="en-GB" sz="2400" dirty="0" err="1">
                <a:latin typeface="Times New Roman" panose="02020603050405020304" pitchFamily="18" charset="0"/>
                <a:cs typeface="Times New Roman" panose="02020603050405020304" pitchFamily="18" charset="0"/>
              </a:rPr>
              <a:t>collagenous</a:t>
            </a:r>
            <a:r>
              <a:rPr lang="en-GB" sz="2400" dirty="0">
                <a:latin typeface="Times New Roman" panose="02020603050405020304" pitchFamily="18" charset="0"/>
                <a:cs typeface="Times New Roman" panose="02020603050405020304" pitchFamily="18" charset="0"/>
              </a:rPr>
              <a:t>  fibres gradually unite in to more or less cell free mass.</a:t>
            </a:r>
          </a:p>
          <a:p>
            <a:pPr marL="342900" indent="-342900">
              <a:buFont typeface="+mj-lt"/>
              <a:buAutoNum type="arabicPeriod"/>
            </a:pPr>
            <a:r>
              <a:rPr lang="en-GB" sz="2400" dirty="0">
                <a:latin typeface="Times New Roman" panose="02020603050405020304" pitchFamily="18" charset="0"/>
                <a:cs typeface="Times New Roman" panose="02020603050405020304" pitchFamily="18" charset="0"/>
              </a:rPr>
              <a:t>Certain changes also occur in the ground substance.</a:t>
            </a:r>
          </a:p>
          <a:p>
            <a:pPr marL="342900" indent="-342900">
              <a:buFont typeface="+mj-lt"/>
              <a:buAutoNum type="arabicPeriod"/>
            </a:pPr>
            <a:r>
              <a:rPr lang="en-GB" sz="2400" dirty="0">
                <a:latin typeface="Times New Roman" panose="02020603050405020304" pitchFamily="18" charset="0"/>
                <a:cs typeface="Times New Roman" panose="02020603050405020304" pitchFamily="18" charset="0"/>
              </a:rPr>
              <a:t>There is a breakdown of blood vessels walls leading to </a:t>
            </a:r>
            <a:r>
              <a:rPr lang="en-GB" sz="2400" dirty="0" smtClean="0">
                <a:latin typeface="Times New Roman" panose="02020603050405020304" pitchFamily="18" charset="0"/>
                <a:cs typeface="Times New Roman" panose="02020603050405020304" pitchFamily="18" charset="0"/>
              </a:rPr>
              <a:t>spilling  </a:t>
            </a:r>
            <a:r>
              <a:rPr lang="en-GB" sz="2400" dirty="0">
                <a:latin typeface="Times New Roman" panose="02020603050405020304" pitchFamily="18" charset="0"/>
                <a:cs typeface="Times New Roman" panose="02020603050405020304" pitchFamily="18" charset="0"/>
              </a:rPr>
              <a:t>of their contents.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38201" y="803275"/>
            <a:ext cx="11353800" cy="3692525"/>
          </a:xfrm>
        </p:spPr>
        <p:txBody>
          <a:bodyPr/>
          <a:lstStyle/>
          <a:p>
            <a:r>
              <a:rPr lang="en-GB" sz="2400" dirty="0">
                <a:latin typeface="Times New Roman" panose="02020603050405020304" pitchFamily="18" charset="0"/>
                <a:cs typeface="Times New Roman" panose="02020603050405020304" pitchFamily="18" charset="0"/>
              </a:rPr>
              <a:t>The presence of a  </a:t>
            </a:r>
            <a:r>
              <a:rPr lang="en-GB" sz="2400" dirty="0" err="1">
                <a:latin typeface="Times New Roman" panose="02020603050405020304" pitchFamily="18" charset="0"/>
                <a:cs typeface="Times New Roman" panose="02020603050405020304" pitchFamily="18" charset="0"/>
              </a:rPr>
              <a:t>hyalinized</a:t>
            </a:r>
            <a:r>
              <a:rPr lang="en-GB" sz="2400" dirty="0">
                <a:latin typeface="Times New Roman" panose="02020603050405020304" pitchFamily="18" charset="0"/>
                <a:cs typeface="Times New Roman" panose="02020603050405020304" pitchFamily="18" charset="0"/>
              </a:rPr>
              <a:t>  zone indicate that the ligament is non- functional and therefore bone </a:t>
            </a:r>
            <a:r>
              <a:rPr lang="en-GB" sz="2400" dirty="0" err="1">
                <a:latin typeface="Times New Roman" panose="02020603050405020304" pitchFamily="18" charset="0"/>
                <a:cs typeface="Times New Roman" panose="02020603050405020304" pitchFamily="18" charset="0"/>
              </a:rPr>
              <a:t>resorption</a:t>
            </a:r>
            <a:r>
              <a:rPr lang="en-GB" sz="2400" dirty="0">
                <a:latin typeface="Times New Roman" panose="02020603050405020304" pitchFamily="18" charset="0"/>
                <a:cs typeface="Times New Roman" panose="02020603050405020304" pitchFamily="18" charset="0"/>
              </a:rPr>
              <a:t>  cannot occur.</a:t>
            </a:r>
          </a:p>
          <a:p>
            <a:r>
              <a:rPr lang="en-GB" sz="2400" dirty="0">
                <a:latin typeface="Times New Roman" panose="02020603050405020304" pitchFamily="18" charset="0"/>
                <a:cs typeface="Times New Roman" panose="02020603050405020304" pitchFamily="18" charset="0"/>
              </a:rPr>
              <a:t>The tooth is hence not capable of  further movement until the local damaged tissue has been removed and the adjacent alveolar bone wall  </a:t>
            </a:r>
            <a:r>
              <a:rPr lang="en-GB" sz="2400" dirty="0" err="1">
                <a:latin typeface="Times New Roman" panose="02020603050405020304" pitchFamily="18" charset="0"/>
                <a:cs typeface="Times New Roman" panose="02020603050405020304" pitchFamily="18" charset="0"/>
              </a:rPr>
              <a:t>resorbs</a:t>
            </a:r>
            <a:r>
              <a:rPr lang="en-GB" sz="2400" dirty="0">
                <a:latin typeface="Times New Roman" panose="02020603050405020304" pitchFamily="18" charset="0"/>
                <a:cs typeface="Times New Roman" panose="02020603050405020304" pitchFamily="18" charset="0"/>
              </a:rPr>
              <a:t>.</a:t>
            </a:r>
          </a:p>
          <a:p>
            <a:pPr marL="0" indent="0">
              <a:buNone/>
            </a:pP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1143000"/>
            <a:ext cx="11658600" cy="4267200"/>
          </a:xfrm>
        </p:spPr>
        <p:txBody>
          <a:bodyPr>
            <a:normAutofit/>
          </a:bodyPr>
          <a:lstStyle/>
          <a:p>
            <a:pPr marL="0" indent="0">
              <a:buNone/>
            </a:pPr>
            <a:r>
              <a:rPr lang="en-GB" sz="2400" dirty="0">
                <a:latin typeface="Times New Roman" panose="02020603050405020304" pitchFamily="18" charset="0"/>
                <a:cs typeface="Times New Roman" panose="02020603050405020304" pitchFamily="18" charset="0"/>
              </a:rPr>
              <a:t>The elimination of  </a:t>
            </a:r>
            <a:r>
              <a:rPr lang="en-GB" sz="2400" dirty="0" err="1">
                <a:latin typeface="Times New Roman" panose="02020603050405020304" pitchFamily="18" charset="0"/>
                <a:cs typeface="Times New Roman" panose="02020603050405020304" pitchFamily="18" charset="0"/>
              </a:rPr>
              <a:t>hyalinized</a:t>
            </a:r>
            <a:r>
              <a:rPr lang="en-GB" sz="2400" dirty="0">
                <a:latin typeface="Times New Roman" panose="02020603050405020304" pitchFamily="18" charset="0"/>
                <a:cs typeface="Times New Roman" panose="02020603050405020304" pitchFamily="18" charset="0"/>
              </a:rPr>
              <a:t> tissue occurs by two mechanisms.</a:t>
            </a:r>
          </a:p>
          <a:p>
            <a:pPr marL="342900" indent="-342900">
              <a:buFont typeface="+mj-lt"/>
              <a:buAutoNum type="arabicPeriod"/>
            </a:pPr>
            <a:r>
              <a:rPr lang="en-GB" sz="2400" dirty="0" err="1">
                <a:latin typeface="Times New Roman" panose="02020603050405020304" pitchFamily="18" charset="0"/>
                <a:cs typeface="Times New Roman" panose="02020603050405020304" pitchFamily="18" charset="0"/>
              </a:rPr>
              <a:t>Resoprtion</a:t>
            </a:r>
            <a:r>
              <a:rPr lang="en-GB" sz="2400" dirty="0">
                <a:latin typeface="Times New Roman" panose="02020603050405020304" pitchFamily="18" charset="0"/>
                <a:cs typeface="Times New Roman" panose="02020603050405020304" pitchFamily="18" charset="0"/>
              </a:rPr>
              <a:t> of the alveolar bone by </a:t>
            </a:r>
            <a:r>
              <a:rPr lang="en-GB" sz="2400" dirty="0" err="1">
                <a:latin typeface="Times New Roman" panose="02020603050405020304" pitchFamily="18" charset="0"/>
                <a:cs typeface="Times New Roman" panose="02020603050405020304" pitchFamily="18" charset="0"/>
              </a:rPr>
              <a:t>osteoclasts</a:t>
            </a:r>
            <a:r>
              <a:rPr lang="en-GB" sz="2400" dirty="0">
                <a:latin typeface="Times New Roman" panose="02020603050405020304" pitchFamily="18" charset="0"/>
                <a:cs typeface="Times New Roman" panose="02020603050405020304" pitchFamily="18" charset="0"/>
              </a:rPr>
              <a:t> differentiating in the peripheral intact </a:t>
            </a:r>
            <a:r>
              <a:rPr lang="en-GB" sz="2400" dirty="0" err="1">
                <a:latin typeface="Times New Roman" panose="02020603050405020304" pitchFamily="18" charset="0"/>
                <a:cs typeface="Times New Roman" panose="02020603050405020304" pitchFamily="18" charset="0"/>
              </a:rPr>
              <a:t>periodonatal</a:t>
            </a:r>
            <a:r>
              <a:rPr lang="en-GB" sz="2400" dirty="0">
                <a:latin typeface="Times New Roman" panose="02020603050405020304" pitchFamily="18" charset="0"/>
                <a:cs typeface="Times New Roman" panose="02020603050405020304" pitchFamily="18" charset="0"/>
              </a:rPr>
              <a:t> membrane and in adjacent marrow spaces.</a:t>
            </a:r>
          </a:p>
          <a:p>
            <a:pPr marL="342900" indent="-342900">
              <a:buFont typeface="+mj-lt"/>
              <a:buAutoNum type="arabicPeriod"/>
            </a:pPr>
            <a:r>
              <a:rPr lang="en-GB" sz="2400" dirty="0">
                <a:latin typeface="Times New Roman" panose="02020603050405020304" pitchFamily="18" charset="0"/>
                <a:cs typeface="Times New Roman" panose="02020603050405020304" pitchFamily="18" charset="0"/>
              </a:rPr>
              <a:t>Invasion of cells and blood vessels from the periphery of the compressed zone by which the necrotic tissue is removed  The invading cells penetrate the </a:t>
            </a:r>
            <a:r>
              <a:rPr lang="en-GB" sz="2400" dirty="0" err="1">
                <a:latin typeface="Times New Roman" panose="02020603050405020304" pitchFamily="18" charset="0"/>
                <a:cs typeface="Times New Roman" panose="02020603050405020304" pitchFamily="18" charset="0"/>
              </a:rPr>
              <a:t>hyalinized</a:t>
            </a:r>
            <a:r>
              <a:rPr lang="en-GB" sz="2400" dirty="0">
                <a:latin typeface="Times New Roman" panose="02020603050405020304" pitchFamily="18" charset="0"/>
                <a:cs typeface="Times New Roman" panose="02020603050405020304" pitchFamily="18" charset="0"/>
              </a:rPr>
              <a:t>  tissue and eliminate the unwanted fibrous tissue by enzymatic action and  </a:t>
            </a:r>
            <a:r>
              <a:rPr lang="en-GB" sz="2400" dirty="0" err="1">
                <a:latin typeface="Times New Roman" panose="02020603050405020304" pitchFamily="18" charset="0"/>
                <a:cs typeface="Times New Roman" panose="02020603050405020304" pitchFamily="18" charset="0"/>
              </a:rPr>
              <a:t>phagocytosis</a:t>
            </a:r>
            <a:r>
              <a:rPr lang="en-GB" sz="24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83467" y="2512732"/>
            <a:ext cx="1828800" cy="1828800"/>
          </a:xfrm>
          <a:prstGeom prst="rect">
            <a:avLst/>
          </a:prstGeom>
          <a:noFill/>
        </p:spPr>
        <p:txBody>
          <a:bodyPr wrap="square" rtlCol="0">
            <a:spAutoFit/>
          </a:bodyPr>
          <a:lstStyle/>
          <a:p>
            <a:pPr algn="l"/>
            <a:endParaRPr lang="en-US"/>
          </a:p>
        </p:txBody>
      </p:sp>
      <p:sp>
        <p:nvSpPr>
          <p:cNvPr id="6" name="Content Placeholder 5"/>
          <p:cNvSpPr>
            <a:spLocks noGrp="1"/>
          </p:cNvSpPr>
          <p:nvPr>
            <p:ph idx="4294967295"/>
          </p:nvPr>
        </p:nvSpPr>
        <p:spPr>
          <a:xfrm>
            <a:off x="685801" y="803275"/>
            <a:ext cx="10667999" cy="4378325"/>
          </a:xfrm>
        </p:spPr>
        <p:txBody>
          <a:bodyPr>
            <a:normAutofit/>
          </a:bodyPr>
          <a:lstStyle/>
          <a:p>
            <a:r>
              <a:rPr lang="en-GB" sz="2400" dirty="0">
                <a:latin typeface="Times New Roman" panose="02020603050405020304" pitchFamily="18" charset="0"/>
                <a:cs typeface="Times New Roman" panose="02020603050405020304" pitchFamily="18" charset="0"/>
              </a:rPr>
              <a:t>Greater the force, the wider are the area of  </a:t>
            </a:r>
            <a:r>
              <a:rPr lang="en-GB" sz="2400" dirty="0" err="1">
                <a:latin typeface="Times New Roman" panose="02020603050405020304" pitchFamily="18" charset="0"/>
                <a:cs typeface="Times New Roman" panose="02020603050405020304" pitchFamily="18" charset="0"/>
              </a:rPr>
              <a:t>hyalization</a:t>
            </a:r>
            <a:r>
              <a:rPr lang="en-GB" sz="2400" dirty="0">
                <a:latin typeface="Times New Roman" panose="02020603050405020304" pitchFamily="18" charset="0"/>
                <a:cs typeface="Times New Roman" panose="02020603050405020304" pitchFamily="18" charset="0"/>
              </a:rPr>
              <a:t> thus larger areas of the ligament become functionless, thereby showing large areas of rearward </a:t>
            </a:r>
            <a:r>
              <a:rPr lang="en-GB" sz="2400" dirty="0" err="1">
                <a:latin typeface="Times New Roman" panose="02020603050405020304" pitchFamily="18" charset="0"/>
                <a:cs typeface="Times New Roman" panose="02020603050405020304" pitchFamily="18" charset="0"/>
              </a:rPr>
              <a:t>resorption</a:t>
            </a:r>
            <a:endParaRPr lang="en-GB" sz="2400" dirty="0">
              <a:latin typeface="Times New Roman" panose="02020603050405020304" pitchFamily="18" charset="0"/>
              <a:cs typeface="Times New Roman" panose="02020603050405020304" pitchFamily="18" charset="0"/>
            </a:endParaRPr>
          </a:p>
          <a:p>
            <a:r>
              <a:rPr lang="en-GB" sz="2400" dirty="0">
                <a:latin typeface="Times New Roman" panose="02020603050405020304" pitchFamily="18" charset="0"/>
                <a:cs typeface="Times New Roman" panose="02020603050405020304" pitchFamily="18" charset="0"/>
              </a:rPr>
              <a:t>The location and extent of the  </a:t>
            </a:r>
            <a:r>
              <a:rPr lang="en-GB" sz="2400" dirty="0" err="1">
                <a:latin typeface="Times New Roman" panose="02020603050405020304" pitchFamily="18" charset="0"/>
                <a:cs typeface="Times New Roman" panose="02020603050405020304" pitchFamily="18" charset="0"/>
              </a:rPr>
              <a:t>hyalinized</a:t>
            </a:r>
            <a:r>
              <a:rPr lang="en-GB" sz="2400" dirty="0">
                <a:latin typeface="Times New Roman" panose="02020603050405020304" pitchFamily="18" charset="0"/>
                <a:cs typeface="Times New Roman" panose="02020603050405020304" pitchFamily="18" charset="0"/>
              </a:rPr>
              <a:t>  tissue largely depend upon the nature of tooth movement.</a:t>
            </a:r>
          </a:p>
          <a:p>
            <a:r>
              <a:rPr lang="en-GB" sz="2400" dirty="0">
                <a:latin typeface="Times New Roman" panose="02020603050405020304" pitchFamily="18" charset="0"/>
                <a:cs typeface="Times New Roman" panose="02020603050405020304" pitchFamily="18" charset="0"/>
              </a:rPr>
              <a:t>In case of tipping movement, the hyalinization would be close to the alveolar crest </a:t>
            </a:r>
          </a:p>
          <a:p>
            <a:r>
              <a:rPr lang="en-GB" sz="2400" dirty="0">
                <a:latin typeface="Times New Roman" panose="02020603050405020304" pitchFamily="18" charset="0"/>
                <a:cs typeface="Times New Roman" panose="02020603050405020304" pitchFamily="18" charset="0"/>
              </a:rPr>
              <a:t>In case of bodily tooth movement it would be closer to middle portion of the root.</a:t>
            </a:r>
          </a:p>
          <a:p>
            <a:endParaRPr lang="en-GB" sz="2400" dirty="0"/>
          </a:p>
          <a:p>
            <a:endParaRPr lang="en-GB"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295401" y="803275"/>
            <a:ext cx="9982199" cy="4454525"/>
          </a:xfrm>
        </p:spPr>
        <p:txBody>
          <a:bodyPr>
            <a:normAutofit/>
          </a:bodyPr>
          <a:lstStyle/>
          <a:p>
            <a:r>
              <a:rPr lang="en-GB" sz="2400" dirty="0">
                <a:latin typeface="Times New Roman" panose="02020603050405020304" pitchFamily="18" charset="0"/>
                <a:cs typeface="Times New Roman" panose="02020603050405020304" pitchFamily="18" charset="0"/>
              </a:rPr>
              <a:t>Whenever excessive forces are applied during tipping tooth movement it can result in two areas of </a:t>
            </a:r>
            <a:r>
              <a:rPr lang="en-GB" sz="2400" dirty="0" err="1">
                <a:latin typeface="Times New Roman" panose="02020603050405020304" pitchFamily="18" charset="0"/>
                <a:cs typeface="Times New Roman" panose="02020603050405020304" pitchFamily="18" charset="0"/>
              </a:rPr>
              <a:t>hyalization</a:t>
            </a:r>
            <a:r>
              <a:rPr lang="en-GB" sz="2400" dirty="0">
                <a:latin typeface="Times New Roman" panose="02020603050405020304" pitchFamily="18" charset="0"/>
                <a:cs typeface="Times New Roman" panose="02020603050405020304" pitchFamily="18" charset="0"/>
              </a:rPr>
              <a:t> , one in the apical region and other in marginal area.</a:t>
            </a:r>
          </a:p>
          <a:p>
            <a:r>
              <a:rPr lang="en-GB" sz="2400" dirty="0">
                <a:latin typeface="Times New Roman" panose="02020603050405020304" pitchFamily="18" charset="0"/>
                <a:cs typeface="Times New Roman" panose="02020603050405020304" pitchFamily="18" charset="0"/>
              </a:rPr>
              <a:t>Form and outline of adjacent alveolar bone also play a role in location of </a:t>
            </a:r>
            <a:r>
              <a:rPr lang="en-GB" sz="2400" dirty="0" err="1">
                <a:latin typeface="Times New Roman" panose="02020603050405020304" pitchFamily="18" charset="0"/>
                <a:cs typeface="Times New Roman" panose="02020603050405020304" pitchFamily="18" charset="0"/>
              </a:rPr>
              <a:t>hyalinized</a:t>
            </a:r>
            <a:r>
              <a:rPr lang="en-GB" sz="2400" dirty="0">
                <a:latin typeface="Times New Roman" panose="02020603050405020304" pitchFamily="18" charset="0"/>
                <a:cs typeface="Times New Roman" panose="02020603050405020304" pitchFamily="18" charset="0"/>
              </a:rPr>
              <a:t>  areas.</a:t>
            </a:r>
          </a:p>
          <a:p>
            <a:r>
              <a:rPr lang="en-GB" sz="2400" dirty="0">
                <a:latin typeface="Times New Roman" panose="02020603050405020304" pitchFamily="18" charset="0"/>
                <a:cs typeface="Times New Roman" panose="02020603050405020304" pitchFamily="18" charset="0"/>
              </a:rPr>
              <a:t>Areas of bony prominences or </a:t>
            </a:r>
            <a:r>
              <a:rPr lang="en-GB" sz="2400" dirty="0" err="1">
                <a:latin typeface="Times New Roman" panose="02020603050405020304" pitchFamily="18" charset="0"/>
                <a:cs typeface="Times New Roman" panose="02020603050405020304" pitchFamily="18" charset="0"/>
              </a:rPr>
              <a:t>spicules</a:t>
            </a:r>
            <a:r>
              <a:rPr lang="en-GB" sz="2400" dirty="0">
                <a:latin typeface="Times New Roman" panose="02020603050405020304" pitchFamily="18" charset="0"/>
                <a:cs typeface="Times New Roman" panose="02020603050405020304" pitchFamily="18" charset="0"/>
              </a:rPr>
              <a:t>  usually result in areas of hyalinization.</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925" y="2350135"/>
            <a:ext cx="3681730" cy="2456180"/>
          </a:xfrm>
        </p:spPr>
        <p:txBody>
          <a:bodyPr>
            <a:normAutofit/>
          </a:bodyPr>
          <a:lstStyle/>
          <a:p>
            <a:r>
              <a:rPr lang="en-US" sz="3200" b="1" dirty="0"/>
              <a:t>INTRODUCTION</a:t>
            </a:r>
          </a:p>
        </p:txBody>
      </p:sp>
      <p:sp>
        <p:nvSpPr>
          <p:cNvPr id="3" name="Content Placeholder 2"/>
          <p:cNvSpPr>
            <a:spLocks noGrp="1"/>
          </p:cNvSpPr>
          <p:nvPr>
            <p:ph idx="1"/>
          </p:nvPr>
        </p:nvSpPr>
        <p:spPr>
          <a:xfrm>
            <a:off x="4753610" y="106045"/>
            <a:ext cx="7274560" cy="6616700"/>
          </a:xfrm>
        </p:spPr>
        <p:txBody>
          <a:bodyPr>
            <a:noAutofit/>
          </a:bodyPr>
          <a:lstStyle/>
          <a:p>
            <a:r>
              <a:rPr lang="en-GB" sz="2400" dirty="0">
                <a:latin typeface="Times New Roman" panose="02020603050405020304" pitchFamily="18" charset="0"/>
                <a:cs typeface="Times New Roman" panose="02020603050405020304" pitchFamily="18" charset="0"/>
              </a:rPr>
              <a:t>Orthodontic treatment is made possible by the fact that teeth can be moved through the alveolar bone by applying appropriate forces.</a:t>
            </a:r>
          </a:p>
          <a:p>
            <a:r>
              <a:rPr lang="en-GB" sz="2400" dirty="0">
                <a:latin typeface="Times New Roman" panose="02020603050405020304" pitchFamily="18" charset="0"/>
                <a:cs typeface="Times New Roman" panose="02020603050405020304" pitchFamily="18" charset="0"/>
              </a:rPr>
              <a:t>Orthodontic tooth movement is a unique process where a solid object(tooth) is made to move through a solid medium(bone).</a:t>
            </a:r>
          </a:p>
          <a:p>
            <a:r>
              <a:rPr lang="en-GB" sz="2400" dirty="0">
                <a:latin typeface="Times New Roman" panose="02020603050405020304" pitchFamily="18" charset="0"/>
                <a:cs typeface="Times New Roman" panose="02020603050405020304" pitchFamily="18" charset="0"/>
              </a:rPr>
              <a:t>Orthodontic treatment is possible due to the fact that whenever a prolonged force is applied on a tooth, bone remodelling occurs around the tooth resulting in its movement.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b="1"/>
              <a:t>AREA OF HYALINIZATION DURING TOOTH MOVEMENT</a:t>
            </a:r>
            <a:r>
              <a:rPr lang="en-GB"/>
              <a:t> </a:t>
            </a:r>
            <a:endParaRPr lang="en-US"/>
          </a:p>
        </p:txBody>
      </p:sp>
      <p:sp>
        <p:nvSpPr>
          <p:cNvPr id="4" name="Text Placeholder 3"/>
          <p:cNvSpPr>
            <a:spLocks noGrp="1"/>
          </p:cNvSpPr>
          <p:nvPr>
            <p:ph type="body" sz="half" idx="2"/>
          </p:nvPr>
        </p:nvSpPr>
        <p:spPr/>
        <p:txBody>
          <a:bodyPr/>
          <a:lstStyle/>
          <a:p>
            <a:r>
              <a:rPr lang="en-GB" b="1">
                <a:ln>
                  <a:solidFill>
                    <a:schemeClr val="bg1"/>
                  </a:solidFill>
                </a:ln>
                <a:solidFill>
                  <a:schemeClr val="bg1"/>
                </a:solidFill>
              </a:rPr>
              <a:t>A.Tipping tooth movement causes hyalization close to alveolar crest</a:t>
            </a:r>
          </a:p>
        </p:txBody>
      </p:sp>
      <p:pic>
        <p:nvPicPr>
          <p:cNvPr id="7" name="Picture Placeholder 6" descr="IMG_20200302_100838"/>
          <p:cNvPicPr>
            <a:picLocks noGrp="1" noChangeAspect="1"/>
          </p:cNvPicPr>
          <p:nvPr>
            <p:ph type="pic" idx="1"/>
          </p:nvPr>
        </p:nvPicPr>
        <p:blipFill>
          <a:blip r:embed="rId2"/>
          <a:srcRect l="17187" t="25475" r="36806" b="35963"/>
          <a:stretch>
            <a:fillRect/>
          </a:stretch>
        </p:blipFill>
        <p:spPr>
          <a:xfrm rot="5400000">
            <a:off x="6687820" y="1016000"/>
            <a:ext cx="5974715" cy="4553585"/>
          </a:xfrm>
          <a:prstGeom prst="round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85443" y="2286000"/>
            <a:ext cx="3457957" cy="2362200"/>
          </a:xfrm>
        </p:spPr>
        <p:txBody>
          <a:bodyPr>
            <a:normAutofit/>
          </a:bodyPr>
          <a:lstStyle/>
          <a:p>
            <a:r>
              <a:rPr lang="en-GB" b="1" dirty="0">
                <a:ln>
                  <a:solidFill>
                    <a:schemeClr val="bg1"/>
                  </a:solidFill>
                </a:ln>
                <a:solidFill>
                  <a:schemeClr val="bg1"/>
                </a:solidFill>
              </a:rPr>
              <a:t>B</a:t>
            </a:r>
            <a:r>
              <a:rPr lang="en-GB" sz="2000" b="1" dirty="0">
                <a:ln>
                  <a:solidFill>
                    <a:schemeClr val="bg1"/>
                  </a:solidFill>
                </a:ln>
                <a:solidFill>
                  <a:schemeClr val="bg1"/>
                </a:solidFill>
              </a:rPr>
              <a:t>. Tipping with excessive forces result in two areas of hyalinization ,one in the apical region and the other in marginal area</a:t>
            </a:r>
          </a:p>
        </p:txBody>
      </p:sp>
      <p:pic>
        <p:nvPicPr>
          <p:cNvPr id="3" name="Picture Placeholder 2" descr="IMG_20200302_100845"/>
          <p:cNvPicPr>
            <a:picLocks noGrp="1" noChangeAspect="1"/>
          </p:cNvPicPr>
          <p:nvPr>
            <p:ph type="pic" idx="1"/>
          </p:nvPr>
        </p:nvPicPr>
        <p:blipFill>
          <a:blip r:embed="rId2"/>
          <a:srcRect l="8274" t="26882" r="35714" b="24138"/>
          <a:stretch>
            <a:fillRect/>
          </a:stretch>
        </p:blipFill>
        <p:spPr>
          <a:xfrm rot="5400000">
            <a:off x="6744335" y="1207770"/>
            <a:ext cx="5989955" cy="4382135"/>
          </a:xfrm>
          <a:prstGeom prst="round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85443" y="2514600"/>
            <a:ext cx="3534157" cy="1676400"/>
          </a:xfrm>
        </p:spPr>
        <p:txBody>
          <a:bodyPr/>
          <a:lstStyle/>
          <a:p>
            <a:r>
              <a:rPr lang="en-GB" sz="2000" b="1" dirty="0">
                <a:ln>
                  <a:solidFill>
                    <a:schemeClr val="bg1"/>
                  </a:solidFill>
                </a:ln>
                <a:solidFill>
                  <a:schemeClr val="bg1"/>
                </a:solidFill>
              </a:rPr>
              <a:t>C. Bodily tooth movement result in hyalinization closer to the middle portion of the root.</a:t>
            </a:r>
          </a:p>
        </p:txBody>
      </p:sp>
      <p:pic>
        <p:nvPicPr>
          <p:cNvPr id="3" name="Picture Placeholder 2" descr="IMG_20200302_100931"/>
          <p:cNvPicPr>
            <a:picLocks noGrp="1" noChangeAspect="1"/>
          </p:cNvPicPr>
          <p:nvPr>
            <p:ph type="pic" idx="1"/>
          </p:nvPr>
        </p:nvPicPr>
        <p:blipFill>
          <a:blip r:embed="rId2"/>
          <a:srcRect l="25590" t="28472" r="23516" b="29190"/>
          <a:stretch>
            <a:fillRect/>
          </a:stretch>
        </p:blipFill>
        <p:spPr>
          <a:xfrm rot="5400000">
            <a:off x="6380480" y="992505"/>
            <a:ext cx="5882640" cy="4481830"/>
          </a:xfrm>
          <a:prstGeom prst="round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B3490-2BC1-6DEB-9CBC-FEB726AF362A}"/>
              </a:ext>
            </a:extLst>
          </p:cNvPr>
          <p:cNvSpPr>
            <a:spLocks noGrp="1"/>
          </p:cNvSpPr>
          <p:nvPr>
            <p:ph type="title"/>
          </p:nvPr>
        </p:nvSpPr>
        <p:spPr>
          <a:xfrm>
            <a:off x="888631" y="2349925"/>
            <a:ext cx="3479177" cy="2456442"/>
          </a:xfrm>
        </p:spPr>
        <p:txBody>
          <a:bodyPr/>
          <a:lstStyle/>
          <a:p>
            <a:r>
              <a:rPr lang="en-IN" dirty="0"/>
              <a:t>Summary </a:t>
            </a:r>
          </a:p>
        </p:txBody>
      </p:sp>
      <p:sp>
        <p:nvSpPr>
          <p:cNvPr id="7" name="Content Placeholder 6">
            <a:extLst>
              <a:ext uri="{FF2B5EF4-FFF2-40B4-BE49-F238E27FC236}">
                <a16:creationId xmlns:a16="http://schemas.microsoft.com/office/drawing/2014/main" id="{855AAA66-11A0-8459-44F9-A79D3276085F}"/>
              </a:ext>
            </a:extLst>
          </p:cNvPr>
          <p:cNvSpPr>
            <a:spLocks noGrp="1"/>
          </p:cNvSpPr>
          <p:nvPr>
            <p:ph idx="1"/>
          </p:nvPr>
        </p:nvSpPr>
        <p:spPr/>
        <p:txBody>
          <a:bodyPr/>
          <a:lstStyle/>
          <a:p>
            <a:r>
              <a:rPr lang="en-US" dirty="0"/>
              <a:t>The orthodontic treatment is based on the simple premise that whenever pressure is applied to a healthy tooth for a sufficient long duration of time, its surrounding bone remodels.</a:t>
            </a:r>
          </a:p>
          <a:p>
            <a:r>
              <a:rPr lang="en-US" dirty="0"/>
              <a:t>The most common type of movements associated with orthodontic tooth movement are—tipping, bodily movements, intrusion and extrusion. </a:t>
            </a:r>
          </a:p>
          <a:p>
            <a:r>
              <a:rPr lang="en-US" dirty="0"/>
              <a:t>Tooth movements can be broadly divided into three types: </a:t>
            </a:r>
          </a:p>
          <a:p>
            <a:pPr marL="0" indent="0">
              <a:buNone/>
            </a:pPr>
            <a:r>
              <a:rPr lang="en-US" dirty="0"/>
              <a:t>• Physiologic</a:t>
            </a:r>
          </a:p>
          <a:p>
            <a:pPr marL="0" indent="0">
              <a:buNone/>
            </a:pPr>
            <a:r>
              <a:rPr lang="en-US" dirty="0"/>
              <a:t> • Pathologic/(Pathologic migration) </a:t>
            </a:r>
          </a:p>
          <a:p>
            <a:pPr marL="0" indent="0">
              <a:buNone/>
            </a:pPr>
            <a:r>
              <a:rPr lang="en-US" dirty="0"/>
              <a:t>• Orthodontic</a:t>
            </a:r>
            <a:endParaRPr lang="en-IN" dirty="0"/>
          </a:p>
        </p:txBody>
      </p:sp>
    </p:spTree>
    <p:extLst>
      <p:ext uri="{BB962C8B-B14F-4D97-AF65-F5344CB8AC3E}">
        <p14:creationId xmlns:p14="http://schemas.microsoft.com/office/powerpoint/2010/main" val="1135013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1738" y="595641"/>
            <a:ext cx="8897565" cy="1560716"/>
          </a:xfrm>
        </p:spPr>
        <p:txBody>
          <a:bodyPr/>
          <a:lstStyle/>
          <a:p>
            <a:r>
              <a:rPr lang="en-US" dirty="0" smtClean="0"/>
              <a:t>REFERENCES</a:t>
            </a:r>
            <a:endParaRPr lang="en-US" dirty="0"/>
          </a:p>
        </p:txBody>
      </p:sp>
      <p:sp>
        <p:nvSpPr>
          <p:cNvPr id="3" name="Content Placeholder 2"/>
          <p:cNvSpPr>
            <a:spLocks noGrp="1"/>
          </p:cNvSpPr>
          <p:nvPr>
            <p:ph idx="1"/>
          </p:nvPr>
        </p:nvSpPr>
        <p:spPr>
          <a:xfrm>
            <a:off x="2301738" y="2424752"/>
            <a:ext cx="9025904" cy="3651504"/>
          </a:xfrm>
        </p:spPr>
        <p:txBody>
          <a:bodyPr>
            <a:normAutofit fontScale="47500" lnSpcReduction="20000"/>
          </a:bodyPr>
          <a:lstStyle/>
          <a:p>
            <a:r>
              <a:rPr lang="en-US" sz="4600" dirty="0"/>
              <a:t>Textbook of Orthodontics </a:t>
            </a:r>
            <a:r>
              <a:rPr lang="en-US" sz="4600" dirty="0" smtClean="0"/>
              <a:t>– </a:t>
            </a:r>
            <a:r>
              <a:rPr lang="en-US" sz="4600" dirty="0" err="1" smtClean="0"/>
              <a:t>Gurkeerat</a:t>
            </a:r>
            <a:r>
              <a:rPr lang="en-US" sz="4600" dirty="0" smtClean="0"/>
              <a:t> Singh, </a:t>
            </a:r>
            <a:r>
              <a:rPr lang="en-US" sz="4600" dirty="0" err="1" smtClean="0"/>
              <a:t>Jaypee</a:t>
            </a:r>
            <a:r>
              <a:rPr lang="en-US" sz="4600" dirty="0" smtClean="0"/>
              <a:t> </a:t>
            </a:r>
            <a:r>
              <a:rPr lang="en-US" sz="4600" dirty="0"/>
              <a:t>Brothers; </a:t>
            </a:r>
            <a:r>
              <a:rPr lang="en-US" sz="4600" dirty="0" smtClean="0"/>
              <a:t>2</a:t>
            </a:r>
            <a:r>
              <a:rPr lang="en-US" sz="4600" baseline="30000" dirty="0" smtClean="0"/>
              <a:t>nd</a:t>
            </a:r>
            <a:r>
              <a:rPr lang="en-US" sz="4600" dirty="0" smtClean="0"/>
              <a:t> Edition </a:t>
            </a:r>
          </a:p>
          <a:p>
            <a:r>
              <a:rPr lang="en-US" sz="4600" dirty="0" smtClean="0"/>
              <a:t>Orthodontics – The Art and Science, S.I </a:t>
            </a:r>
            <a:r>
              <a:rPr lang="en-US" sz="4600" dirty="0" err="1" smtClean="0"/>
              <a:t>Bhalajhi</a:t>
            </a:r>
            <a:r>
              <a:rPr lang="en-US" sz="4600" dirty="0" smtClean="0"/>
              <a:t>, </a:t>
            </a:r>
            <a:r>
              <a:rPr lang="en-US" sz="4600" dirty="0" err="1" smtClean="0"/>
              <a:t>AryaMedi</a:t>
            </a:r>
            <a:r>
              <a:rPr lang="en-US" sz="4600" dirty="0" smtClean="0"/>
              <a:t> Publishing; 7</a:t>
            </a:r>
            <a:r>
              <a:rPr lang="en-US" sz="4600" baseline="30000" dirty="0" smtClean="0"/>
              <a:t>th</a:t>
            </a:r>
            <a:r>
              <a:rPr lang="en-US" sz="4600" dirty="0" smtClean="0"/>
              <a:t> Edition</a:t>
            </a:r>
          </a:p>
          <a:p>
            <a:r>
              <a:rPr lang="en-US" sz="4600" dirty="0" smtClean="0"/>
              <a:t>Textbook </a:t>
            </a:r>
            <a:r>
              <a:rPr lang="en-US" sz="4600" dirty="0"/>
              <a:t>of Orthodontics – Sridhar </a:t>
            </a:r>
            <a:r>
              <a:rPr lang="en-US" sz="4600" dirty="0" err="1"/>
              <a:t>Premkumar</a:t>
            </a:r>
            <a:r>
              <a:rPr lang="en-US" sz="4600" dirty="0"/>
              <a:t>, </a:t>
            </a:r>
            <a:r>
              <a:rPr lang="en-US" sz="4600" dirty="0" smtClean="0"/>
              <a:t>Elsevier; 1</a:t>
            </a:r>
            <a:r>
              <a:rPr lang="en-US" sz="4600" baseline="30000" dirty="0" smtClean="0"/>
              <a:t>st</a:t>
            </a:r>
            <a:r>
              <a:rPr lang="en-US" sz="4600" dirty="0" smtClean="0"/>
              <a:t> Edition</a:t>
            </a:r>
          </a:p>
          <a:p>
            <a:r>
              <a:rPr lang="en-US" sz="4600" dirty="0"/>
              <a:t>Orthodontics: Diagnosis and Management of Malocclusion and </a:t>
            </a:r>
            <a:r>
              <a:rPr lang="en-US" sz="4600" dirty="0" err="1"/>
              <a:t>Dentofacial</a:t>
            </a:r>
            <a:r>
              <a:rPr lang="en-US" sz="4600" dirty="0"/>
              <a:t> </a:t>
            </a:r>
            <a:r>
              <a:rPr lang="en-US" sz="4600" dirty="0" smtClean="0"/>
              <a:t>Deformities – O.P </a:t>
            </a:r>
            <a:r>
              <a:rPr lang="en-US" sz="4600" dirty="0" err="1" smtClean="0"/>
              <a:t>Kharbanda</a:t>
            </a:r>
            <a:r>
              <a:rPr lang="en-US" sz="4600" dirty="0" smtClean="0"/>
              <a:t>, Elsevier; 1</a:t>
            </a:r>
            <a:r>
              <a:rPr lang="en-US" sz="4600" baseline="30000" dirty="0" smtClean="0"/>
              <a:t>st</a:t>
            </a:r>
            <a:r>
              <a:rPr lang="en-US" sz="4600" dirty="0" smtClean="0"/>
              <a:t> Edition</a:t>
            </a:r>
            <a:endParaRPr lang="en-US" sz="4600" dirty="0"/>
          </a:p>
          <a:p>
            <a:pPr marL="0" indent="0">
              <a:buNone/>
            </a:pPr>
            <a:r>
              <a:rPr lang="en-US" dirty="0"/>
              <a:t/>
            </a:r>
            <a:br>
              <a:rPr lang="en-US" dirty="0"/>
            </a:br>
            <a:endParaRPr lang="en-US" dirty="0"/>
          </a:p>
          <a:p>
            <a:endParaRPr lang="en-US" dirty="0"/>
          </a:p>
        </p:txBody>
      </p:sp>
    </p:spTree>
    <p:extLst>
      <p:ext uri="{BB962C8B-B14F-4D97-AF65-F5344CB8AC3E}">
        <p14:creationId xmlns:p14="http://schemas.microsoft.com/office/powerpoint/2010/main" val="27728982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38200" y="232229"/>
            <a:ext cx="10515600" cy="1458459"/>
          </a:xfrm>
        </p:spPr>
        <p:txBody>
          <a:bodyPr/>
          <a:lstStyle/>
          <a:p>
            <a:r>
              <a:rPr lang="en-US" dirty="0" smtClean="0">
                <a:latin typeface="Times New Roman" panose="02020603050405020304" pitchFamily="18" charset="0"/>
                <a:cs typeface="Times New Roman" panose="02020603050405020304" pitchFamily="18" charset="0"/>
              </a:rPr>
              <a:t>Question &amp; Answer Session</a:t>
            </a:r>
            <a:endParaRPr lang="en-US" sz="2400" dirty="0"/>
          </a:p>
        </p:txBody>
      </p:sp>
      <p:sp>
        <p:nvSpPr>
          <p:cNvPr id="2" name="TextBox 1"/>
          <p:cNvSpPr txBox="1"/>
          <p:nvPr/>
        </p:nvSpPr>
        <p:spPr>
          <a:xfrm>
            <a:off x="1919536" y="620688"/>
            <a:ext cx="8280920" cy="1077218"/>
          </a:xfrm>
          <a:prstGeom prst="rect">
            <a:avLst/>
          </a:prstGeom>
          <a:noFill/>
        </p:spPr>
        <p:txBody>
          <a:bodyPr wrap="square" rtlCol="0">
            <a:spAutoFit/>
          </a:bodyPr>
          <a:lstStyle/>
          <a:p>
            <a:pPr algn="ctr"/>
            <a:r>
              <a:rPr lang="en-US" sz="3200" dirty="0" smtClean="0"/>
              <a:t>QUESTION AND ANSWER SESSION</a:t>
            </a:r>
          </a:p>
          <a:p>
            <a:pPr algn="ctr"/>
            <a:endParaRPr lang="en-US" sz="3200" dirty="0"/>
          </a:p>
        </p:txBody>
      </p:sp>
    </p:spTree>
    <p:extLst>
      <p:ext uri="{BB962C8B-B14F-4D97-AF65-F5344CB8AC3E}">
        <p14:creationId xmlns:p14="http://schemas.microsoft.com/office/powerpoint/2010/main" val="2108185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1447800"/>
            <a:ext cx="11811000" cy="2667000"/>
          </a:xfrm>
        </p:spPr>
        <p:txBody>
          <a:bodyPr>
            <a:normAutofit/>
          </a:bodyPr>
          <a:lstStyle/>
          <a:p>
            <a:r>
              <a:rPr lang="en-GB" sz="2400" dirty="0">
                <a:latin typeface="Times New Roman" panose="02020603050405020304" pitchFamily="18" charset="0"/>
                <a:cs typeface="Times New Roman" panose="02020603050405020304" pitchFamily="18" charset="0"/>
              </a:rPr>
              <a:t>As a rule of thumb it can be said that bone subject to pressure as a result of compression of periodontal ligament  </a:t>
            </a:r>
            <a:r>
              <a:rPr lang="en-GB" sz="2400" dirty="0" err="1">
                <a:latin typeface="Times New Roman" panose="02020603050405020304" pitchFamily="18" charset="0"/>
                <a:cs typeface="Times New Roman" panose="02020603050405020304" pitchFamily="18" charset="0"/>
              </a:rPr>
              <a:t>resorbs</a:t>
            </a:r>
            <a:r>
              <a:rPr lang="en-GB" sz="2400" dirty="0">
                <a:latin typeface="Times New Roman" panose="02020603050405020304" pitchFamily="18" charset="0"/>
                <a:cs typeface="Times New Roman" panose="02020603050405020304" pitchFamily="18" charset="0"/>
              </a:rPr>
              <a:t>  while bone forms under tensile force as a result of stretching of periodontal ligament.</a:t>
            </a:r>
          </a:p>
          <a:p>
            <a:r>
              <a:rPr lang="en-GB" sz="2400" dirty="0">
                <a:latin typeface="Times New Roman" panose="02020603050405020304" pitchFamily="18" charset="0"/>
                <a:cs typeface="Times New Roman" panose="02020603050405020304" pitchFamily="18" charset="0"/>
              </a:rPr>
              <a:t>The aim of the present chapter is to study the various biological tissue changes that occur during tooth movement</a:t>
            </a:r>
            <a:r>
              <a:rPr lang="en-GB" sz="2400" dirty="0"/>
              <a: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GB" sz="3200" dirty="0"/>
              <a:t>PHYSIOLOGIC TOOTH MOVEMENT</a:t>
            </a:r>
            <a:endParaRPr lang="en-US" sz="3200" dirty="0"/>
          </a:p>
        </p:txBody>
      </p:sp>
      <p:sp>
        <p:nvSpPr>
          <p:cNvPr id="10" name="Subtitle 9"/>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Physiologic tooth movement are naturally </a:t>
            </a:r>
            <a:r>
              <a:rPr lang="en-GB" sz="2400" dirty="0" err="1">
                <a:latin typeface="Times New Roman" panose="02020603050405020304" pitchFamily="18" charset="0"/>
                <a:cs typeface="Times New Roman" panose="02020603050405020304" pitchFamily="18" charset="0"/>
              </a:rPr>
              <a:t>occuring</a:t>
            </a:r>
            <a:r>
              <a:rPr lang="en-GB" sz="2400" dirty="0">
                <a:latin typeface="Times New Roman" panose="02020603050405020304" pitchFamily="18" charset="0"/>
                <a:cs typeface="Times New Roman" panose="02020603050405020304" pitchFamily="18" charset="0"/>
              </a:rPr>
              <a:t>  tooth movement that takes place during and after tooth eruption.</a:t>
            </a:r>
          </a:p>
          <a:p>
            <a:r>
              <a:rPr lang="en-GB" sz="2400" dirty="0">
                <a:latin typeface="Times New Roman" panose="02020603050405020304" pitchFamily="18" charset="0"/>
                <a:cs typeface="Times New Roman" panose="02020603050405020304" pitchFamily="18" charset="0"/>
              </a:rPr>
              <a:t>Physiologic tooth movements include:</a:t>
            </a:r>
          </a:p>
          <a:p>
            <a:pPr marL="342900" indent="-342900">
              <a:buFont typeface="+mj-lt"/>
              <a:buAutoNum type="arabicPeriod"/>
            </a:pPr>
            <a:r>
              <a:rPr lang="en-GB" sz="2400" dirty="0">
                <a:latin typeface="Times New Roman" panose="02020603050405020304" pitchFamily="18" charset="0"/>
                <a:cs typeface="Times New Roman" panose="02020603050405020304" pitchFamily="18" charset="0"/>
              </a:rPr>
              <a:t>Tooth eruption</a:t>
            </a:r>
          </a:p>
          <a:p>
            <a:pPr marL="342900" indent="-342900">
              <a:buFont typeface="+mj-lt"/>
              <a:buAutoNum type="arabicPeriod"/>
            </a:pPr>
            <a:r>
              <a:rPr lang="en-GB" sz="2400" dirty="0">
                <a:latin typeface="Times New Roman" panose="02020603050405020304" pitchFamily="18" charset="0"/>
                <a:cs typeface="Times New Roman" panose="02020603050405020304" pitchFamily="18" charset="0"/>
              </a:rPr>
              <a:t>Migration or drift of teeth</a:t>
            </a:r>
          </a:p>
          <a:p>
            <a:pPr marL="342900" indent="-342900">
              <a:buFont typeface="+mj-lt"/>
              <a:buAutoNum type="arabicPeriod"/>
            </a:pPr>
            <a:r>
              <a:rPr lang="en-GB" sz="2400" dirty="0">
                <a:latin typeface="Times New Roman" panose="02020603050405020304" pitchFamily="18" charset="0"/>
                <a:cs typeface="Times New Roman" panose="02020603050405020304" pitchFamily="18" charset="0"/>
              </a:rPr>
              <a:t>Changes in tooth position during mastication.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TOOTH ERUPTION</a:t>
            </a:r>
            <a:br>
              <a:rPr lang="en-GB"/>
            </a:br>
            <a:endParaRPr lang="en-US"/>
          </a:p>
        </p:txBody>
      </p:sp>
      <p:sp>
        <p:nvSpPr>
          <p:cNvPr id="3" name="Content Placeholder 2"/>
          <p:cNvSpPr>
            <a:spLocks noGrp="1"/>
          </p:cNvSpPr>
          <p:nvPr>
            <p:ph idx="1"/>
          </p:nvPr>
        </p:nvSpPr>
        <p:spPr/>
        <p:txBody>
          <a:bodyPr>
            <a:normAutofit/>
          </a:bodyPr>
          <a:lstStyle/>
          <a:p>
            <a:r>
              <a:rPr lang="en-GB" sz="2400" dirty="0">
                <a:latin typeface="Times New Roman" panose="02020603050405020304" pitchFamily="18" charset="0"/>
                <a:cs typeface="Times New Roman" panose="02020603050405020304" pitchFamily="18" charset="0"/>
              </a:rPr>
              <a:t>Tooth eruption is the axial movement of the tooth from its  </a:t>
            </a:r>
            <a:r>
              <a:rPr lang="en-GB" sz="2400" dirty="0" err="1" smtClean="0">
                <a:latin typeface="Times New Roman" panose="02020603050405020304" pitchFamily="18" charset="0"/>
                <a:cs typeface="Times New Roman" panose="02020603050405020304" pitchFamily="18" charset="0"/>
              </a:rPr>
              <a:t>devlopement</a:t>
            </a:r>
            <a:r>
              <a:rPr lang="en-GB" sz="2400" dirty="0" smtClean="0">
                <a:latin typeface="Times New Roman" panose="02020603050405020304" pitchFamily="18" charset="0"/>
                <a:cs typeface="Times New Roman" panose="02020603050405020304" pitchFamily="18" charset="0"/>
              </a:rPr>
              <a:t>  </a:t>
            </a:r>
            <a:r>
              <a:rPr lang="en-GB" sz="2400" dirty="0">
                <a:latin typeface="Times New Roman" panose="02020603050405020304" pitchFamily="18" charset="0"/>
                <a:cs typeface="Times New Roman" panose="02020603050405020304" pitchFamily="18" charset="0"/>
              </a:rPr>
              <a:t>position in the jaw to its final position in the oral cavity.</a:t>
            </a:r>
          </a:p>
          <a:p>
            <a:r>
              <a:rPr lang="en-GB" sz="2400" dirty="0">
                <a:latin typeface="Times New Roman" panose="02020603050405020304" pitchFamily="18" charset="0"/>
                <a:cs typeface="Times New Roman" panose="02020603050405020304" pitchFamily="18" charset="0"/>
              </a:rPr>
              <a:t>A number of theories have been put forward to explain how the eruption process takes place.</a:t>
            </a:r>
          </a:p>
          <a:p>
            <a:r>
              <a:rPr lang="en-GB" sz="2400" dirty="0">
                <a:latin typeface="Times New Roman" panose="02020603050405020304" pitchFamily="18" charset="0"/>
                <a:cs typeface="Times New Roman" panose="02020603050405020304" pitchFamily="18" charset="0"/>
              </a:rPr>
              <a:t>The following are some of the theories:</a:t>
            </a:r>
          </a:p>
          <a:p>
            <a:pPr marL="0" indent="0">
              <a:buNone/>
            </a:pPr>
            <a:endParaRPr lang="en-US" sz="2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A. BLOOD PRESSURE THEORY </a:t>
            </a:r>
            <a:endParaRPr lang="en-US" sz="3200" dirty="0"/>
          </a:p>
        </p:txBody>
      </p:sp>
      <p:sp>
        <p:nvSpPr>
          <p:cNvPr id="3" name="Content Placeholder 2"/>
          <p:cNvSpPr>
            <a:spLocks noGrp="1"/>
          </p:cNvSpPr>
          <p:nvPr>
            <p:ph sz="half" idx="1"/>
          </p:nvPr>
        </p:nvSpPr>
        <p:spPr>
          <a:xfrm>
            <a:off x="5105638" y="159297"/>
            <a:ext cx="6269591" cy="2382651"/>
          </a:xfrm>
        </p:spPr>
        <p:txBody>
          <a:bodyPr/>
          <a:lstStyle/>
          <a:p>
            <a:r>
              <a:rPr lang="en-GB" sz="2400" dirty="0">
                <a:latin typeface="Times New Roman" panose="02020603050405020304" pitchFamily="18" charset="0"/>
                <a:cs typeface="Times New Roman" panose="02020603050405020304" pitchFamily="18" charset="0"/>
              </a:rPr>
              <a:t>According to this theory, the tissue around the developing end of the root is highly vascular.</a:t>
            </a:r>
          </a:p>
          <a:p>
            <a:r>
              <a:rPr lang="en-GB" sz="2400" dirty="0">
                <a:latin typeface="Times New Roman" panose="02020603050405020304" pitchFamily="18" charset="0"/>
                <a:cs typeface="Times New Roman" panose="02020603050405020304" pitchFamily="18" charset="0"/>
              </a:rPr>
              <a:t>This vascular pressure is believed  to cause the axial movement of the teeth</a:t>
            </a:r>
            <a:r>
              <a:rPr lang="en-GB" dirty="0"/>
              <a:t>.</a:t>
            </a:r>
            <a:endParaRPr lang="en-US" dirty="0"/>
          </a:p>
        </p:txBody>
      </p:sp>
      <p:pic>
        <p:nvPicPr>
          <p:cNvPr id="4" name="Content Placeholder 3" descr="tooth-eruption-and-shedding-complete-package-19-638"/>
          <p:cNvPicPr>
            <a:picLocks noGrp="1" noChangeAspect="1"/>
          </p:cNvPicPr>
          <p:nvPr>
            <p:ph sz="half" idx="2"/>
          </p:nvPr>
        </p:nvPicPr>
        <p:blipFill>
          <a:blip r:embed="rId2"/>
          <a:srcRect l="50341" t="20538" b="34563"/>
          <a:stretch>
            <a:fillRect/>
          </a:stretch>
        </p:blipFill>
        <p:spPr>
          <a:xfrm>
            <a:off x="5384165" y="2541905"/>
            <a:ext cx="5469890" cy="364934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a:t>B .ROOT GROWTH </a:t>
            </a:r>
            <a:endParaRPr lang="en-US" sz="3200" dirty="0"/>
          </a:p>
        </p:txBody>
      </p:sp>
      <p:sp>
        <p:nvSpPr>
          <p:cNvPr id="3" name="Content Placeholder 2"/>
          <p:cNvSpPr>
            <a:spLocks noGrp="1"/>
          </p:cNvSpPr>
          <p:nvPr>
            <p:ph sz="half" idx="1"/>
          </p:nvPr>
        </p:nvSpPr>
        <p:spPr>
          <a:xfrm>
            <a:off x="5059283" y="512357"/>
            <a:ext cx="6269591" cy="2382651"/>
          </a:xfrm>
        </p:spPr>
        <p:txBody>
          <a:bodyPr>
            <a:normAutofit fontScale="92500"/>
          </a:bodyPr>
          <a:lstStyle/>
          <a:p>
            <a:r>
              <a:rPr lang="en-GB" sz="2400" dirty="0">
                <a:latin typeface="Times New Roman" panose="02020603050405020304" pitchFamily="18" charset="0"/>
                <a:cs typeface="Times New Roman" panose="02020603050405020304" pitchFamily="18" charset="0"/>
              </a:rPr>
              <a:t>According to the proponents of this theory, the apical growth of roots results in an  </a:t>
            </a:r>
            <a:r>
              <a:rPr lang="en-GB" sz="2400" dirty="0" err="1">
                <a:latin typeface="Times New Roman" panose="02020603050405020304" pitchFamily="18" charset="0"/>
                <a:cs typeface="Times New Roman" panose="02020603050405020304" pitchFamily="18" charset="0"/>
              </a:rPr>
              <a:t>axillary</a:t>
            </a:r>
            <a:r>
              <a:rPr lang="en-GB" sz="2400" dirty="0">
                <a:latin typeface="Times New Roman" panose="02020603050405020304" pitchFamily="18" charset="0"/>
                <a:cs typeface="Times New Roman" panose="02020603050405020304" pitchFamily="18" charset="0"/>
              </a:rPr>
              <a:t> directed force that brings about the eruption of the teeth.</a:t>
            </a:r>
          </a:p>
          <a:p>
            <a:r>
              <a:rPr lang="en-GB" sz="2400" dirty="0">
                <a:latin typeface="Times New Roman" panose="02020603050405020304" pitchFamily="18" charset="0"/>
                <a:cs typeface="Times New Roman" panose="02020603050405020304" pitchFamily="18" charset="0"/>
              </a:rPr>
              <a:t>This theory has not been accepted for a number of reasons</a:t>
            </a:r>
            <a:endParaRPr lang="en-US" sz="2400" dirty="0">
              <a:latin typeface="Times New Roman" panose="02020603050405020304" pitchFamily="18" charset="0"/>
              <a:cs typeface="Times New Roman" panose="02020603050405020304" pitchFamily="18" charset="0"/>
            </a:endParaRPr>
          </a:p>
        </p:txBody>
      </p:sp>
      <p:pic>
        <p:nvPicPr>
          <p:cNvPr id="6" name="Content Placeholder 5" descr="root growth"/>
          <p:cNvPicPr>
            <a:picLocks noGrp="1" noChangeAspect="1"/>
          </p:cNvPicPr>
          <p:nvPr>
            <p:ph sz="half" idx="2"/>
          </p:nvPr>
        </p:nvPicPr>
        <p:blipFill>
          <a:blip r:embed="rId2"/>
          <a:stretch>
            <a:fillRect/>
          </a:stretch>
        </p:blipFill>
        <p:spPr>
          <a:xfrm>
            <a:off x="5059680" y="2894965"/>
            <a:ext cx="6454775" cy="3161030"/>
          </a:xfrm>
          <a:prstGeom prst="rect">
            <a:avLst/>
          </a:prstGeom>
        </p:spPr>
      </p:pic>
    </p:spTree>
  </p:cSld>
  <p:clrMapOvr>
    <a:masterClrMapping/>
  </p:clrMapOvr>
</p:sld>
</file>

<file path=ppt/theme/theme1.xml><?xml version="1.0" encoding="utf-8"?>
<a:theme xmlns:a="http://schemas.openxmlformats.org/drawingml/2006/main" name="Atlas">
  <a:themeElements>
    <a:clrScheme name="Atlas">
      <a:dk1>
        <a:sysClr val="windowText" lastClr="000000"/>
      </a:dk1>
      <a:lt1>
        <a:sysClr val="window" lastClr="FFFFFF"/>
      </a:lt1>
      <a:dk2>
        <a:srgbClr val="454545"/>
      </a:dk2>
      <a:lt2>
        <a:srgbClr val="E0E0E0"/>
      </a:lt2>
      <a:accent1>
        <a:srgbClr val="F81B02"/>
      </a:accent1>
      <a:accent2>
        <a:srgbClr val="FC7715"/>
      </a:accent2>
      <a:accent3>
        <a:srgbClr val="AFBF41"/>
      </a:accent3>
      <a:accent4>
        <a:srgbClr val="50C49F"/>
      </a:accent4>
      <a:accent5>
        <a:srgbClr val="3B95C4"/>
      </a:accent5>
      <a:accent6>
        <a:srgbClr val="B560D4"/>
      </a:accent6>
      <a:hlink>
        <a:srgbClr val="FC5A1A"/>
      </a:hlink>
      <a:folHlink>
        <a:srgbClr val="B49E74"/>
      </a:folHlink>
    </a:clrScheme>
    <a:fontScheme name="Atlas">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tlas">
      <a:fillStyleLst>
        <a:solidFill>
          <a:schemeClr val="phClr"/>
        </a:solidFill>
        <a:gradFill rotWithShape="1">
          <a:gsLst>
            <a:gs pos="0">
              <a:schemeClr val="phClr">
                <a:tint val="62000"/>
                <a:alpha val="60000"/>
                <a:satMod val="109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hade val="90000"/>
            </a:schemeClr>
          </a:solidFill>
          <a:prstDash val="solid"/>
        </a:ln>
        <a:ln w="15875" cap="flat" cmpd="sng" algn="ctr">
          <a:solidFill>
            <a:schemeClr val="phClr">
              <a:shade val="90000"/>
            </a:scheme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75000"/>
              </a:srgbClr>
            </a:outerShdw>
          </a:effectLst>
          <a:scene3d>
            <a:camera prst="orthographicFront">
              <a:rot lat="0" lon="0" rev="0"/>
            </a:camera>
            <a:lightRig rig="threePt" dir="tl"/>
          </a:scene3d>
          <a:sp3d>
            <a:bevelT w="0" h="0"/>
          </a:sp3d>
        </a:effectStyle>
      </a:effectStyleLst>
      <a:bgFillStyleLst>
        <a:solidFill>
          <a:schemeClr val="phClr"/>
        </a:solidFill>
        <a:solidFill>
          <a:schemeClr val="phClr"/>
        </a:solidFill>
        <a:gradFill rotWithShape="1">
          <a:gsLst>
            <a:gs pos="10000">
              <a:schemeClr val="phClr">
                <a:tint val="94000"/>
                <a:lumMod val="116000"/>
              </a:schemeClr>
            </a:gs>
            <a:gs pos="100000">
              <a:schemeClr val="phClr">
                <a:tint val="98000"/>
                <a:shade val="86000"/>
                <a:satMod val="90000"/>
                <a:lumMod val="88000"/>
              </a:schemeClr>
            </a:gs>
          </a:gsLst>
          <a:path path="circle">
            <a:fillToRect l="50000" t="15000" r="50000" b="169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369</TotalTime>
  <Words>2426</Words>
  <Application>Microsoft Office PowerPoint</Application>
  <PresentationFormat>Widescreen</PresentationFormat>
  <Paragraphs>208</Paragraphs>
  <Slides>45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Akenaten</vt:lpstr>
      <vt:lpstr>Algerian</vt:lpstr>
      <vt:lpstr>Book Antiqua</vt:lpstr>
      <vt:lpstr>Calibri</vt:lpstr>
      <vt:lpstr>Calibri Light</vt:lpstr>
      <vt:lpstr>Rockwell</vt:lpstr>
      <vt:lpstr>Times New Roman</vt:lpstr>
      <vt:lpstr>Wingdings</vt:lpstr>
      <vt:lpstr>Atlas</vt:lpstr>
      <vt:lpstr>PowerPoint Presentation</vt:lpstr>
      <vt:lpstr>Specific learning Objectives </vt:lpstr>
      <vt:lpstr>CONTENTS </vt:lpstr>
      <vt:lpstr>INTRODUCTION</vt:lpstr>
      <vt:lpstr>PowerPoint Presentation</vt:lpstr>
      <vt:lpstr>PHYSIOLOGIC TOOTH MOVEMENT</vt:lpstr>
      <vt:lpstr>TOOTH ERUPTION </vt:lpstr>
      <vt:lpstr>A. BLOOD PRESSURE THEORY </vt:lpstr>
      <vt:lpstr>B .ROOT GROWTH </vt:lpstr>
      <vt:lpstr>C.  HAMMOCK LIGAMENT</vt:lpstr>
      <vt:lpstr>D. PERIODONTAL LIGAMENT TRACTION </vt:lpstr>
      <vt:lpstr>MIGRATION OR DRIFT OF TEETH </vt:lpstr>
      <vt:lpstr>PowerPoint Presentation</vt:lpstr>
      <vt:lpstr>PowerPoint Presentation</vt:lpstr>
      <vt:lpstr>TOOTH MOVEMENT DURING MASTICATIONS</vt:lpstr>
      <vt:lpstr>PowerPoint Presentation</vt:lpstr>
      <vt:lpstr>PowerPoint Presentation</vt:lpstr>
      <vt:lpstr>HISTOLOGY OF TOOTH MOVEMENT </vt:lpstr>
      <vt:lpstr>PowerPoint Presentation</vt:lpstr>
      <vt:lpstr>PowerPoint Presentation</vt:lpstr>
      <vt:lpstr>Changes following application of mild force </vt:lpstr>
      <vt:lpstr>PowerPoint Presentation</vt:lpstr>
      <vt:lpstr>PowerPoint Presentation</vt:lpstr>
      <vt:lpstr>Change on tension side</vt:lpstr>
      <vt:lpstr>PowerPoint Presentation</vt:lpstr>
      <vt:lpstr>Secondary remodelling changes</vt:lpstr>
      <vt:lpstr>PowerPoint Presentation</vt:lpstr>
      <vt:lpstr>PowerPoint Presentation</vt:lpstr>
      <vt:lpstr>OPTIMUM ORTHODONTIC FORCE </vt:lpstr>
      <vt:lpstr>Changes following application of extreme forces</vt:lpstr>
      <vt:lpstr>PowerPoint Presentation</vt:lpstr>
      <vt:lpstr>OPTIMUM ORTHODONTIC FORCE </vt:lpstr>
      <vt:lpstr>PowerPoint Presentation</vt:lpstr>
      <vt:lpstr>HYALINIZATION </vt:lpstr>
      <vt:lpstr>PowerPoint Presentation</vt:lpstr>
      <vt:lpstr>PowerPoint Presentation</vt:lpstr>
      <vt:lpstr>PowerPoint Presentation</vt:lpstr>
      <vt:lpstr>PowerPoint Presentation</vt:lpstr>
      <vt:lpstr>PowerPoint Presentation</vt:lpstr>
      <vt:lpstr>AREA OF HYALINIZATION DURING TOOTH MOVEMENT </vt:lpstr>
      <vt:lpstr>PowerPoint Presentation</vt:lpstr>
      <vt:lpstr>PowerPoint Presentation</vt:lpstr>
      <vt:lpstr>Summary </vt:lpstr>
      <vt:lpstr>REFERENCES</vt:lpstr>
      <vt:lpstr>Question &amp; Answer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Unknown User</dc:creator>
  <cp:lastModifiedBy>Gaurav Agrawal</cp:lastModifiedBy>
  <cp:revision>65</cp:revision>
  <dcterms:created xsi:type="dcterms:W3CDTF">2020-02-12T04:49:00Z</dcterms:created>
  <dcterms:modified xsi:type="dcterms:W3CDTF">2022-05-30T07:39:10Z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1033-11.2.0.9085</vt:lpwstr>
  </property>
</Properties>
</file>